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76" r:id="rId2"/>
  </p:sldMasterIdLst>
  <p:sldIdLst>
    <p:sldId id="256" r:id="rId3"/>
    <p:sldId id="347" r:id="rId4"/>
    <p:sldId id="266" r:id="rId5"/>
    <p:sldId id="275" r:id="rId6"/>
    <p:sldId id="276" r:id="rId7"/>
    <p:sldId id="277" r:id="rId8"/>
    <p:sldId id="278" r:id="rId9"/>
    <p:sldId id="279" r:id="rId10"/>
    <p:sldId id="280" r:id="rId11"/>
    <p:sldId id="258" r:id="rId12"/>
    <p:sldId id="260" r:id="rId13"/>
    <p:sldId id="261" r:id="rId14"/>
    <p:sldId id="262" r:id="rId15"/>
    <p:sldId id="263" r:id="rId16"/>
    <p:sldId id="281" r:id="rId17"/>
    <p:sldId id="284" r:id="rId18"/>
    <p:sldId id="285" r:id="rId19"/>
    <p:sldId id="28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9" r:id="rId32"/>
    <p:sldId id="345" r:id="rId33"/>
    <p:sldId id="331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6" r:id="rId46"/>
    <p:sldId id="344" r:id="rId47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3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F1ECE7-3DDA-4763-8FF6-99E1608079E2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D729758-738C-4FCA-A166-A1D4858A4B9B}">
      <dgm:prSet phldrT="[Texto]"/>
      <dgm:spPr/>
      <dgm:t>
        <a:bodyPr/>
        <a:lstStyle/>
        <a:p>
          <a:r>
            <a:rPr lang="es-CO" dirty="0" smtClean="0">
              <a:solidFill>
                <a:schemeClr val="tx1"/>
              </a:solidFill>
            </a:rPr>
            <a:t>Recolectar, el valor de la tasa de interés que reconocen  las entidades financieras por los </a:t>
          </a:r>
          <a:r>
            <a:rPr lang="es-CO" dirty="0" err="1" smtClean="0">
              <a:solidFill>
                <a:schemeClr val="tx1"/>
              </a:solidFill>
            </a:rPr>
            <a:t>CDTs</a:t>
          </a:r>
          <a:r>
            <a:rPr lang="es-CO" dirty="0" smtClean="0">
              <a:solidFill>
                <a:schemeClr val="tx1"/>
              </a:solidFill>
            </a:rPr>
            <a:t> a 90 días.</a:t>
          </a:r>
          <a:endParaRPr lang="es-CO" dirty="0"/>
        </a:p>
      </dgm:t>
    </dgm:pt>
    <dgm:pt modelId="{55ABD999-D0CA-4E57-8E66-2A4FFEC7B0CB}" type="parTrans" cxnId="{EC21AE3F-669F-435F-9F22-93A88F22D40D}">
      <dgm:prSet/>
      <dgm:spPr/>
      <dgm:t>
        <a:bodyPr/>
        <a:lstStyle/>
        <a:p>
          <a:endParaRPr lang="es-CO"/>
        </a:p>
      </dgm:t>
    </dgm:pt>
    <dgm:pt modelId="{E130C3CF-4D52-4815-95FC-A7E8CA94E70D}" type="sibTrans" cxnId="{EC21AE3F-669F-435F-9F22-93A88F22D40D}">
      <dgm:prSet/>
      <dgm:spPr/>
      <dgm:t>
        <a:bodyPr/>
        <a:lstStyle/>
        <a:p>
          <a:endParaRPr lang="es-CO"/>
        </a:p>
      </dgm:t>
    </dgm:pt>
    <dgm:pt modelId="{483C5D99-B6D3-41AC-A577-C10B39DEBB9A}">
      <dgm:prSet phldrT="[Texto]"/>
      <dgm:spPr/>
      <dgm:t>
        <a:bodyPr/>
        <a:lstStyle/>
        <a:p>
          <a:r>
            <a:rPr lang="es-CO" dirty="0" smtClean="0">
              <a:solidFill>
                <a:schemeClr val="tx1"/>
              </a:solidFill>
            </a:rPr>
            <a:t>Recolectar  la cantidad de recursos (dinero) que la gente tiene depositados en CDT a 90 días</a:t>
          </a:r>
          <a:endParaRPr lang="es-CO" dirty="0"/>
        </a:p>
      </dgm:t>
    </dgm:pt>
    <dgm:pt modelId="{BB471F46-45A1-4CC8-BDEF-B9250A22EF62}" type="parTrans" cxnId="{C6C05E8B-C564-4A53-969B-C3EF3B758FED}">
      <dgm:prSet/>
      <dgm:spPr/>
      <dgm:t>
        <a:bodyPr/>
        <a:lstStyle/>
        <a:p>
          <a:endParaRPr lang="es-CO"/>
        </a:p>
      </dgm:t>
    </dgm:pt>
    <dgm:pt modelId="{649DBED6-EDE9-40F9-B0D5-2D8C522DAFC5}" type="sibTrans" cxnId="{C6C05E8B-C564-4A53-969B-C3EF3B758FED}">
      <dgm:prSet/>
      <dgm:spPr/>
      <dgm:t>
        <a:bodyPr/>
        <a:lstStyle/>
        <a:p>
          <a:endParaRPr lang="es-CO"/>
        </a:p>
      </dgm:t>
    </dgm:pt>
    <dgm:pt modelId="{71357DE8-2C01-41D7-91B1-7440085A982B}">
      <dgm:prSet phldrT="[Texto]"/>
      <dgm:spPr/>
      <dgm:t>
        <a:bodyPr/>
        <a:lstStyle/>
        <a:p>
          <a:r>
            <a:rPr lang="es-CO" dirty="0" smtClean="0"/>
            <a:t>Multiplicar el valor de la tasa de interés por la cantidad de recursos para cada entidad y sumarlos.</a:t>
          </a:r>
          <a:endParaRPr lang="es-CO" dirty="0"/>
        </a:p>
      </dgm:t>
    </dgm:pt>
    <dgm:pt modelId="{D9D5C3C5-830A-4C08-AE84-AB1A81643AA0}" type="parTrans" cxnId="{E4E0B5C9-1B4D-4A80-969A-1BBD33638553}">
      <dgm:prSet/>
      <dgm:spPr/>
      <dgm:t>
        <a:bodyPr/>
        <a:lstStyle/>
        <a:p>
          <a:endParaRPr lang="es-CO"/>
        </a:p>
      </dgm:t>
    </dgm:pt>
    <dgm:pt modelId="{68618F84-B7A3-458C-989B-C38FF15BFC41}" type="sibTrans" cxnId="{E4E0B5C9-1B4D-4A80-969A-1BBD33638553}">
      <dgm:prSet/>
      <dgm:spPr/>
      <dgm:t>
        <a:bodyPr/>
        <a:lstStyle/>
        <a:p>
          <a:endParaRPr lang="es-CO"/>
        </a:p>
      </dgm:t>
    </dgm:pt>
    <dgm:pt modelId="{F49BFA4E-F230-426F-AB55-EF51E9740616}">
      <dgm:prSet phldrT="[Texto]"/>
      <dgm:spPr/>
      <dgm:t>
        <a:bodyPr/>
        <a:lstStyle/>
        <a:p>
          <a:r>
            <a:rPr lang="es-CO" dirty="0" smtClean="0"/>
            <a:t>Dividir la suma obtenida en el punto anterior entre el total de los recursos depositados en CDT a 90 días en todas las entidades financieras</a:t>
          </a:r>
          <a:endParaRPr lang="es-CO" dirty="0"/>
        </a:p>
      </dgm:t>
    </dgm:pt>
    <dgm:pt modelId="{22E87BA5-E866-47BA-BE4E-F5F6887E5093}" type="parTrans" cxnId="{31904F10-4753-4835-99AA-80FABB16EB92}">
      <dgm:prSet/>
      <dgm:spPr/>
      <dgm:t>
        <a:bodyPr/>
        <a:lstStyle/>
        <a:p>
          <a:endParaRPr lang="es-CO"/>
        </a:p>
      </dgm:t>
    </dgm:pt>
    <dgm:pt modelId="{3B212ADC-B879-4004-900F-A3F5486CE7B7}" type="sibTrans" cxnId="{31904F10-4753-4835-99AA-80FABB16EB92}">
      <dgm:prSet/>
      <dgm:spPr/>
      <dgm:t>
        <a:bodyPr/>
        <a:lstStyle/>
        <a:p>
          <a:endParaRPr lang="es-CO"/>
        </a:p>
      </dgm:t>
    </dgm:pt>
    <dgm:pt modelId="{BAE1A057-4EC4-446C-B68D-308D2F9AB7B9}" type="pres">
      <dgm:prSet presAssocID="{4CF1ECE7-3DDA-4763-8FF6-99E1608079E2}" presName="arrowDiagram" presStyleCnt="0">
        <dgm:presLayoutVars>
          <dgm:chMax val="5"/>
          <dgm:dir/>
          <dgm:resizeHandles val="exact"/>
        </dgm:presLayoutVars>
      </dgm:prSet>
      <dgm:spPr/>
    </dgm:pt>
    <dgm:pt modelId="{87D260B9-1E38-425F-AE6D-8D0D2E5E69AC}" type="pres">
      <dgm:prSet presAssocID="{4CF1ECE7-3DDA-4763-8FF6-99E1608079E2}" presName="arrow" presStyleLbl="bgShp" presStyleIdx="0" presStyleCnt="1" custScaleX="99104" custScaleY="86301"/>
      <dgm:spPr/>
    </dgm:pt>
    <dgm:pt modelId="{720CD1C4-212B-4A16-A188-3F43CDC6808D}" type="pres">
      <dgm:prSet presAssocID="{4CF1ECE7-3DDA-4763-8FF6-99E1608079E2}" presName="arrowDiagram4" presStyleCnt="0"/>
      <dgm:spPr/>
    </dgm:pt>
    <dgm:pt modelId="{A7041075-BCD8-4D1A-9699-7DA1CE5C507F}" type="pres">
      <dgm:prSet presAssocID="{7D729758-738C-4FCA-A166-A1D4858A4B9B}" presName="bullet4a" presStyleLbl="node1" presStyleIdx="0" presStyleCnt="4"/>
      <dgm:spPr/>
    </dgm:pt>
    <dgm:pt modelId="{E60FC862-98E5-4AF9-AF61-209B5733EF84}" type="pres">
      <dgm:prSet presAssocID="{7D729758-738C-4FCA-A166-A1D4858A4B9B}" presName="textBox4a" presStyleLbl="revTx" presStyleIdx="0" presStyleCnt="4" custScaleX="105718" custScaleY="169069" custLinFactY="-47496" custLinFactNeighborX="-50643" custLinFactNeighborY="-10000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FF7A222-1566-48B8-B217-0A5B3D1E3EE3}" type="pres">
      <dgm:prSet presAssocID="{483C5D99-B6D3-41AC-A577-C10B39DEBB9A}" presName="bullet4b" presStyleLbl="node1" presStyleIdx="1" presStyleCnt="4"/>
      <dgm:spPr/>
    </dgm:pt>
    <dgm:pt modelId="{93549B3A-4CBD-4D04-B76B-1011C85CC43A}" type="pres">
      <dgm:prSet presAssocID="{483C5D99-B6D3-41AC-A577-C10B39DEBB9A}" presName="textBox4b" presStyleLbl="revTx" presStyleIdx="1" presStyleCnt="4" custScaleY="88010" custLinFactNeighborX="-10371" custLinFactNeighborY="1007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7CB1411-7258-43B9-9801-AEF8CF27478F}" type="pres">
      <dgm:prSet presAssocID="{71357DE8-2C01-41D7-91B1-7440085A982B}" presName="bullet4c" presStyleLbl="node1" presStyleIdx="2" presStyleCnt="4"/>
      <dgm:spPr/>
    </dgm:pt>
    <dgm:pt modelId="{FB690B81-46E7-4761-B321-A6A8C45A9B36}" type="pres">
      <dgm:prSet presAssocID="{71357DE8-2C01-41D7-91B1-7440085A982B}" presName="textBox4c" presStyleLbl="revTx" presStyleIdx="2" presStyleCnt="4" custScaleY="54110" custLinFactNeighborX="-95393" custLinFactNeighborY="-7482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5E3B4CD-35B7-4869-8D43-8AD987022A64}" type="pres">
      <dgm:prSet presAssocID="{F49BFA4E-F230-426F-AB55-EF51E9740616}" presName="bullet4d" presStyleLbl="node1" presStyleIdx="3" presStyleCnt="4"/>
      <dgm:spPr/>
    </dgm:pt>
    <dgm:pt modelId="{A8B8C8CA-16CD-46AD-9A3F-B0EC247FFA4B}" type="pres">
      <dgm:prSet presAssocID="{F49BFA4E-F230-426F-AB55-EF51E9740616}" presName="textBox4d" presStyleLbl="revTx" presStyleIdx="3" presStyleCnt="4" custScaleY="72433" custLinFactNeighborX="-51501" custLinFactNeighborY="-257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965C61A-3964-42DD-A963-322E474BAB12}" type="presOf" srcId="{4CF1ECE7-3DDA-4763-8FF6-99E1608079E2}" destId="{BAE1A057-4EC4-446C-B68D-308D2F9AB7B9}" srcOrd="0" destOrd="0" presId="urn:microsoft.com/office/officeart/2005/8/layout/arrow2"/>
    <dgm:cxn modelId="{B7510F3E-DBAB-45B0-9283-0207CE7B38EA}" type="presOf" srcId="{F49BFA4E-F230-426F-AB55-EF51E9740616}" destId="{A8B8C8CA-16CD-46AD-9A3F-B0EC247FFA4B}" srcOrd="0" destOrd="0" presId="urn:microsoft.com/office/officeart/2005/8/layout/arrow2"/>
    <dgm:cxn modelId="{EC0714C0-84EB-4CCC-B588-A294D1986C0E}" type="presOf" srcId="{7D729758-738C-4FCA-A166-A1D4858A4B9B}" destId="{E60FC862-98E5-4AF9-AF61-209B5733EF84}" srcOrd="0" destOrd="0" presId="urn:microsoft.com/office/officeart/2005/8/layout/arrow2"/>
    <dgm:cxn modelId="{1FC34D20-F4F3-4EF4-8A58-CD6C79A4871F}" type="presOf" srcId="{483C5D99-B6D3-41AC-A577-C10B39DEBB9A}" destId="{93549B3A-4CBD-4D04-B76B-1011C85CC43A}" srcOrd="0" destOrd="0" presId="urn:microsoft.com/office/officeart/2005/8/layout/arrow2"/>
    <dgm:cxn modelId="{EC21AE3F-669F-435F-9F22-93A88F22D40D}" srcId="{4CF1ECE7-3DDA-4763-8FF6-99E1608079E2}" destId="{7D729758-738C-4FCA-A166-A1D4858A4B9B}" srcOrd="0" destOrd="0" parTransId="{55ABD999-D0CA-4E57-8E66-2A4FFEC7B0CB}" sibTransId="{E130C3CF-4D52-4815-95FC-A7E8CA94E70D}"/>
    <dgm:cxn modelId="{E4E0B5C9-1B4D-4A80-969A-1BBD33638553}" srcId="{4CF1ECE7-3DDA-4763-8FF6-99E1608079E2}" destId="{71357DE8-2C01-41D7-91B1-7440085A982B}" srcOrd="2" destOrd="0" parTransId="{D9D5C3C5-830A-4C08-AE84-AB1A81643AA0}" sibTransId="{68618F84-B7A3-458C-989B-C38FF15BFC41}"/>
    <dgm:cxn modelId="{C6C05E8B-C564-4A53-969B-C3EF3B758FED}" srcId="{4CF1ECE7-3DDA-4763-8FF6-99E1608079E2}" destId="{483C5D99-B6D3-41AC-A577-C10B39DEBB9A}" srcOrd="1" destOrd="0" parTransId="{BB471F46-45A1-4CC8-BDEF-B9250A22EF62}" sibTransId="{649DBED6-EDE9-40F9-B0D5-2D8C522DAFC5}"/>
    <dgm:cxn modelId="{37EBD0D6-4B7E-4FC3-BE47-8EB8DA8072EB}" type="presOf" srcId="{71357DE8-2C01-41D7-91B1-7440085A982B}" destId="{FB690B81-46E7-4761-B321-A6A8C45A9B36}" srcOrd="0" destOrd="0" presId="urn:microsoft.com/office/officeart/2005/8/layout/arrow2"/>
    <dgm:cxn modelId="{31904F10-4753-4835-99AA-80FABB16EB92}" srcId="{4CF1ECE7-3DDA-4763-8FF6-99E1608079E2}" destId="{F49BFA4E-F230-426F-AB55-EF51E9740616}" srcOrd="3" destOrd="0" parTransId="{22E87BA5-E866-47BA-BE4E-F5F6887E5093}" sibTransId="{3B212ADC-B879-4004-900F-A3F5486CE7B7}"/>
    <dgm:cxn modelId="{7BB11EF0-2F15-4664-AF07-AA928B91AD17}" type="presParOf" srcId="{BAE1A057-4EC4-446C-B68D-308D2F9AB7B9}" destId="{87D260B9-1E38-425F-AE6D-8D0D2E5E69AC}" srcOrd="0" destOrd="0" presId="urn:microsoft.com/office/officeart/2005/8/layout/arrow2"/>
    <dgm:cxn modelId="{1B55E78F-9575-4457-9FD1-A0B5AA0DD871}" type="presParOf" srcId="{BAE1A057-4EC4-446C-B68D-308D2F9AB7B9}" destId="{720CD1C4-212B-4A16-A188-3F43CDC6808D}" srcOrd="1" destOrd="0" presId="urn:microsoft.com/office/officeart/2005/8/layout/arrow2"/>
    <dgm:cxn modelId="{8000B60C-1D0F-42AA-8BE7-62323475A24C}" type="presParOf" srcId="{720CD1C4-212B-4A16-A188-3F43CDC6808D}" destId="{A7041075-BCD8-4D1A-9699-7DA1CE5C507F}" srcOrd="0" destOrd="0" presId="urn:microsoft.com/office/officeart/2005/8/layout/arrow2"/>
    <dgm:cxn modelId="{79B12D29-0A15-4517-9898-EA525E55DA5B}" type="presParOf" srcId="{720CD1C4-212B-4A16-A188-3F43CDC6808D}" destId="{E60FC862-98E5-4AF9-AF61-209B5733EF84}" srcOrd="1" destOrd="0" presId="urn:microsoft.com/office/officeart/2005/8/layout/arrow2"/>
    <dgm:cxn modelId="{35940B84-AAFB-4384-8B8A-4A36694938E5}" type="presParOf" srcId="{720CD1C4-212B-4A16-A188-3F43CDC6808D}" destId="{8FF7A222-1566-48B8-B217-0A5B3D1E3EE3}" srcOrd="2" destOrd="0" presId="urn:microsoft.com/office/officeart/2005/8/layout/arrow2"/>
    <dgm:cxn modelId="{2FE87D94-4864-4A3B-B3DD-B5F83061E669}" type="presParOf" srcId="{720CD1C4-212B-4A16-A188-3F43CDC6808D}" destId="{93549B3A-4CBD-4D04-B76B-1011C85CC43A}" srcOrd="3" destOrd="0" presId="urn:microsoft.com/office/officeart/2005/8/layout/arrow2"/>
    <dgm:cxn modelId="{EC638022-F22F-4B23-BC59-29B7F247C0C9}" type="presParOf" srcId="{720CD1C4-212B-4A16-A188-3F43CDC6808D}" destId="{D7CB1411-7258-43B9-9801-AEF8CF27478F}" srcOrd="4" destOrd="0" presId="urn:microsoft.com/office/officeart/2005/8/layout/arrow2"/>
    <dgm:cxn modelId="{4FD749BF-705A-46BD-A86A-7938A4B2C5EC}" type="presParOf" srcId="{720CD1C4-212B-4A16-A188-3F43CDC6808D}" destId="{FB690B81-46E7-4761-B321-A6A8C45A9B36}" srcOrd="5" destOrd="0" presId="urn:microsoft.com/office/officeart/2005/8/layout/arrow2"/>
    <dgm:cxn modelId="{B19A44F2-C67D-471B-84F8-6A4FEC0FBF40}" type="presParOf" srcId="{720CD1C4-212B-4A16-A188-3F43CDC6808D}" destId="{65E3B4CD-35B7-4869-8D43-8AD987022A64}" srcOrd="6" destOrd="0" presId="urn:microsoft.com/office/officeart/2005/8/layout/arrow2"/>
    <dgm:cxn modelId="{C9BE0334-2F4A-4DD4-A7AA-25CADB539795}" type="presParOf" srcId="{720CD1C4-212B-4A16-A188-3F43CDC6808D}" destId="{A8B8C8CA-16CD-46AD-9A3F-B0EC247FFA4B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0B20AD-788F-4E88-85F6-00B449B12F1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A5ABFDD-C60D-47D4-9D71-422BAC149E5A}">
      <dgm:prSet phldrT="[Texto]"/>
      <dgm:spPr/>
      <dgm:t>
        <a:bodyPr/>
        <a:lstStyle/>
        <a:p>
          <a:r>
            <a:rPr lang="es-CO" dirty="0" smtClean="0"/>
            <a:t>Empleados directos</a:t>
          </a:r>
          <a:endParaRPr lang="es-ES" dirty="0"/>
        </a:p>
      </dgm:t>
    </dgm:pt>
    <dgm:pt modelId="{61D58141-5595-44FE-B476-156743BB9E2A}" type="parTrans" cxnId="{1E0123CC-1CAA-4C97-A6CA-46C07DCCA028}">
      <dgm:prSet/>
      <dgm:spPr/>
      <dgm:t>
        <a:bodyPr/>
        <a:lstStyle/>
        <a:p>
          <a:endParaRPr lang="es-ES"/>
        </a:p>
      </dgm:t>
    </dgm:pt>
    <dgm:pt modelId="{02771380-EBE7-4F1A-809C-7616A7B3E5D2}" type="sibTrans" cxnId="{1E0123CC-1CAA-4C97-A6CA-46C07DCCA028}">
      <dgm:prSet/>
      <dgm:spPr/>
      <dgm:t>
        <a:bodyPr/>
        <a:lstStyle/>
        <a:p>
          <a:endParaRPr lang="es-ES"/>
        </a:p>
      </dgm:t>
    </dgm:pt>
    <dgm:pt modelId="{CF917101-E97F-4813-B427-B0980019DB87}">
      <dgm:prSet phldrT="[Texto]"/>
      <dgm:spPr/>
      <dgm:t>
        <a:bodyPr/>
        <a:lstStyle/>
        <a:p>
          <a:r>
            <a:rPr lang="es-CO" dirty="0" smtClean="0"/>
            <a:t>Al interior de la provincia:        $4400000</a:t>
          </a:r>
          <a:endParaRPr lang="es-ES" dirty="0"/>
        </a:p>
      </dgm:t>
    </dgm:pt>
    <dgm:pt modelId="{E956FD61-DCDE-4E18-AE8A-58ECEE7F0B25}" type="parTrans" cxnId="{727ED184-F2FC-4BEC-92F9-B89A14B113C2}">
      <dgm:prSet/>
      <dgm:spPr/>
      <dgm:t>
        <a:bodyPr/>
        <a:lstStyle/>
        <a:p>
          <a:endParaRPr lang="es-ES"/>
        </a:p>
      </dgm:t>
    </dgm:pt>
    <dgm:pt modelId="{1E13419E-386C-42FF-AE62-30717E6AECDF}" type="sibTrans" cxnId="{727ED184-F2FC-4BEC-92F9-B89A14B113C2}">
      <dgm:prSet/>
      <dgm:spPr/>
      <dgm:t>
        <a:bodyPr/>
        <a:lstStyle/>
        <a:p>
          <a:endParaRPr lang="es-ES"/>
        </a:p>
      </dgm:t>
    </dgm:pt>
    <dgm:pt modelId="{5FB0F74E-C3A1-4D83-B64E-213468F5833E}">
      <dgm:prSet phldrT="[Texto]"/>
      <dgm:spPr/>
      <dgm:t>
        <a:bodyPr/>
        <a:lstStyle/>
        <a:p>
          <a:r>
            <a:rPr lang="es-CO" dirty="0" smtClean="0"/>
            <a:t>Al exterior de la provincia:  $3200000</a:t>
          </a:r>
          <a:endParaRPr lang="es-ES" dirty="0"/>
        </a:p>
      </dgm:t>
    </dgm:pt>
    <dgm:pt modelId="{3D0B54A8-7780-49C8-8DA5-FA3DA3A5D69F}" type="parTrans" cxnId="{AE8C7A53-52DA-4EA7-98E2-6EDD5EC603FA}">
      <dgm:prSet/>
      <dgm:spPr/>
      <dgm:t>
        <a:bodyPr/>
        <a:lstStyle/>
        <a:p>
          <a:endParaRPr lang="es-ES"/>
        </a:p>
      </dgm:t>
    </dgm:pt>
    <dgm:pt modelId="{E37CD906-D33B-4BA7-B8EA-70AA0C80EF3F}" type="sibTrans" cxnId="{AE8C7A53-52DA-4EA7-98E2-6EDD5EC603FA}">
      <dgm:prSet/>
      <dgm:spPr/>
      <dgm:t>
        <a:bodyPr/>
        <a:lstStyle/>
        <a:p>
          <a:endParaRPr lang="es-ES"/>
        </a:p>
      </dgm:t>
    </dgm:pt>
    <dgm:pt modelId="{E091F324-E0F0-41CE-B533-AD2D3BEA242E}">
      <dgm:prSet phldrT="[Texto]"/>
      <dgm:spPr/>
      <dgm:t>
        <a:bodyPr/>
        <a:lstStyle/>
        <a:p>
          <a:r>
            <a:rPr lang="es-CO" dirty="0" smtClean="0"/>
            <a:t>Contratistas</a:t>
          </a:r>
          <a:endParaRPr lang="es-ES" dirty="0"/>
        </a:p>
      </dgm:t>
    </dgm:pt>
    <dgm:pt modelId="{86971E70-30E0-46D3-AAED-729AA3F42EEB}" type="parTrans" cxnId="{E4DCBE40-10C3-43B8-955A-1A1DEBD4D0CE}">
      <dgm:prSet/>
      <dgm:spPr/>
      <dgm:t>
        <a:bodyPr/>
        <a:lstStyle/>
        <a:p>
          <a:endParaRPr lang="es-ES"/>
        </a:p>
      </dgm:t>
    </dgm:pt>
    <dgm:pt modelId="{A4B6A472-3305-49A4-940D-4CEE7FBC694B}" type="sibTrans" cxnId="{E4DCBE40-10C3-43B8-955A-1A1DEBD4D0CE}">
      <dgm:prSet/>
      <dgm:spPr/>
      <dgm:t>
        <a:bodyPr/>
        <a:lstStyle/>
        <a:p>
          <a:endParaRPr lang="es-ES"/>
        </a:p>
      </dgm:t>
    </dgm:pt>
    <dgm:pt modelId="{21AE9350-DAED-412E-8336-3D2266064F34}">
      <dgm:prSet phldrT="[Texto]"/>
      <dgm:spPr/>
      <dgm:t>
        <a:bodyPr/>
        <a:lstStyle/>
        <a:p>
          <a:r>
            <a:rPr lang="es-CO" dirty="0" smtClean="0"/>
            <a:t>1000000</a:t>
          </a:r>
          <a:endParaRPr lang="es-ES" dirty="0"/>
        </a:p>
      </dgm:t>
    </dgm:pt>
    <dgm:pt modelId="{E8D266BD-3F59-4724-9FCF-95896ED1873E}" type="parTrans" cxnId="{A25B2408-7694-446E-B5D0-C9D253237B24}">
      <dgm:prSet/>
      <dgm:spPr/>
      <dgm:t>
        <a:bodyPr/>
        <a:lstStyle/>
        <a:p>
          <a:endParaRPr lang="es-ES"/>
        </a:p>
      </dgm:t>
    </dgm:pt>
    <dgm:pt modelId="{77A4ACA6-E373-49F1-901A-BF55BD609D04}" type="sibTrans" cxnId="{A25B2408-7694-446E-B5D0-C9D253237B24}">
      <dgm:prSet/>
      <dgm:spPr/>
      <dgm:t>
        <a:bodyPr/>
        <a:lstStyle/>
        <a:p>
          <a:endParaRPr lang="es-ES"/>
        </a:p>
      </dgm:t>
    </dgm:pt>
    <dgm:pt modelId="{E476D6DE-DE26-449D-BADF-308746E385A1}">
      <dgm:prSet phldrT="[Texto]"/>
      <dgm:spPr/>
      <dgm:t>
        <a:bodyPr/>
        <a:lstStyle/>
        <a:p>
          <a:r>
            <a:rPr lang="es-CO" dirty="0" smtClean="0"/>
            <a:t>970000</a:t>
          </a:r>
          <a:endParaRPr lang="es-ES" dirty="0"/>
        </a:p>
      </dgm:t>
    </dgm:pt>
    <dgm:pt modelId="{66227F23-CB19-471D-9E77-AB6D13C3CDBA}" type="parTrans" cxnId="{FEC487B8-B070-4DD4-B141-DA5DE90E7858}">
      <dgm:prSet/>
      <dgm:spPr/>
      <dgm:t>
        <a:bodyPr/>
        <a:lstStyle/>
        <a:p>
          <a:endParaRPr lang="es-ES"/>
        </a:p>
      </dgm:t>
    </dgm:pt>
    <dgm:pt modelId="{14210955-6F14-448D-BA07-2A6BE0BDAC94}" type="sibTrans" cxnId="{FEC487B8-B070-4DD4-B141-DA5DE90E7858}">
      <dgm:prSet/>
      <dgm:spPr/>
      <dgm:t>
        <a:bodyPr/>
        <a:lstStyle/>
        <a:p>
          <a:endParaRPr lang="es-ES"/>
        </a:p>
      </dgm:t>
    </dgm:pt>
    <dgm:pt modelId="{6C945704-4137-48C2-92BA-8F0E7D21576B}">
      <dgm:prSet phldrT="[Texto]"/>
      <dgm:spPr/>
      <dgm:t>
        <a:bodyPr/>
        <a:lstStyle/>
        <a:p>
          <a:endParaRPr lang="es-ES" dirty="0"/>
        </a:p>
      </dgm:t>
    </dgm:pt>
    <dgm:pt modelId="{E2E61CD5-43C7-482F-A89C-CA41B384C7E7}" type="parTrans" cxnId="{107F5E72-923C-4B0D-9E5C-7DF9E1DC3D2B}">
      <dgm:prSet/>
      <dgm:spPr/>
      <dgm:t>
        <a:bodyPr/>
        <a:lstStyle/>
        <a:p>
          <a:endParaRPr lang="es-CO"/>
        </a:p>
      </dgm:t>
    </dgm:pt>
    <dgm:pt modelId="{D1A35BB4-B5BB-4031-845F-21B8723BD4AD}" type="sibTrans" cxnId="{107F5E72-923C-4B0D-9E5C-7DF9E1DC3D2B}">
      <dgm:prSet/>
      <dgm:spPr/>
      <dgm:t>
        <a:bodyPr/>
        <a:lstStyle/>
        <a:p>
          <a:endParaRPr lang="es-CO"/>
        </a:p>
      </dgm:t>
    </dgm:pt>
    <dgm:pt modelId="{1E056B9C-C158-41AB-B5F5-E174236793EE}">
      <dgm:prSet phldrT="[Texto]"/>
      <dgm:spPr/>
      <dgm:t>
        <a:bodyPr/>
        <a:lstStyle/>
        <a:p>
          <a:endParaRPr lang="es-ES" dirty="0"/>
        </a:p>
      </dgm:t>
    </dgm:pt>
    <dgm:pt modelId="{E8E7D0DA-18BD-426D-B708-A32763B7F32E}" type="parTrans" cxnId="{E1BABBEA-58A9-4BE7-896A-6F38AD61C5E3}">
      <dgm:prSet/>
      <dgm:spPr/>
      <dgm:t>
        <a:bodyPr/>
        <a:lstStyle/>
        <a:p>
          <a:endParaRPr lang="es-CO"/>
        </a:p>
      </dgm:t>
    </dgm:pt>
    <dgm:pt modelId="{22E7650E-7AFC-467F-8D28-AF4D380B2C66}" type="sibTrans" cxnId="{E1BABBEA-58A9-4BE7-896A-6F38AD61C5E3}">
      <dgm:prSet/>
      <dgm:spPr/>
      <dgm:t>
        <a:bodyPr/>
        <a:lstStyle/>
        <a:p>
          <a:endParaRPr lang="es-CO"/>
        </a:p>
      </dgm:t>
    </dgm:pt>
    <dgm:pt modelId="{724B8B0C-B67F-4401-8451-8453B77B1E12}">
      <dgm:prSet phldrT="[Texto]"/>
      <dgm:spPr/>
      <dgm:t>
        <a:bodyPr/>
        <a:lstStyle/>
        <a:p>
          <a:endParaRPr lang="es-ES" dirty="0"/>
        </a:p>
      </dgm:t>
    </dgm:pt>
    <dgm:pt modelId="{CB40736F-F1AB-43F5-A662-20F6C61F40BF}" type="parTrans" cxnId="{C9CAF944-7D25-43DD-84E0-DF3BA83338A8}">
      <dgm:prSet/>
      <dgm:spPr/>
      <dgm:t>
        <a:bodyPr/>
        <a:lstStyle/>
        <a:p>
          <a:endParaRPr lang="es-CO"/>
        </a:p>
      </dgm:t>
    </dgm:pt>
    <dgm:pt modelId="{C7561F18-A6B5-4919-84FC-17DC375C5CD6}" type="sibTrans" cxnId="{C9CAF944-7D25-43DD-84E0-DF3BA83338A8}">
      <dgm:prSet/>
      <dgm:spPr/>
      <dgm:t>
        <a:bodyPr/>
        <a:lstStyle/>
        <a:p>
          <a:endParaRPr lang="es-CO"/>
        </a:p>
      </dgm:t>
    </dgm:pt>
    <dgm:pt modelId="{BB216346-9E79-4DF7-BB08-D8DEA9B05B60}">
      <dgm:prSet phldrT="[Texto]"/>
      <dgm:spPr/>
      <dgm:t>
        <a:bodyPr/>
        <a:lstStyle/>
        <a:p>
          <a:endParaRPr lang="es-ES" dirty="0"/>
        </a:p>
      </dgm:t>
    </dgm:pt>
    <dgm:pt modelId="{735C0F77-4434-47E9-8FB7-E7E436703841}" type="parTrans" cxnId="{059C74D2-FFF8-499B-B6D9-8DA13BB81E99}">
      <dgm:prSet/>
      <dgm:spPr/>
      <dgm:t>
        <a:bodyPr/>
        <a:lstStyle/>
        <a:p>
          <a:endParaRPr lang="es-CO"/>
        </a:p>
      </dgm:t>
    </dgm:pt>
    <dgm:pt modelId="{F002605F-35CB-494C-8378-7352C02C6676}" type="sibTrans" cxnId="{059C74D2-FFF8-499B-B6D9-8DA13BB81E99}">
      <dgm:prSet/>
      <dgm:spPr/>
      <dgm:t>
        <a:bodyPr/>
        <a:lstStyle/>
        <a:p>
          <a:endParaRPr lang="es-CO"/>
        </a:p>
      </dgm:t>
    </dgm:pt>
    <dgm:pt modelId="{0161A6DE-10BF-4AE7-B6C4-A4FCB465C837}">
      <dgm:prSet phldrT="[Texto]"/>
      <dgm:spPr/>
      <dgm:t>
        <a:bodyPr/>
        <a:lstStyle/>
        <a:p>
          <a:endParaRPr lang="es-ES" dirty="0"/>
        </a:p>
      </dgm:t>
    </dgm:pt>
    <dgm:pt modelId="{A946AF90-3C1F-4484-A819-9C27DCF7C22D}" type="parTrans" cxnId="{BAF7CA63-0237-44EC-9A36-90B64A8427DD}">
      <dgm:prSet/>
      <dgm:spPr/>
      <dgm:t>
        <a:bodyPr/>
        <a:lstStyle/>
        <a:p>
          <a:endParaRPr lang="es-CO"/>
        </a:p>
      </dgm:t>
    </dgm:pt>
    <dgm:pt modelId="{BAED910E-8130-4EFA-90DA-CE549ADBEF35}" type="sibTrans" cxnId="{BAF7CA63-0237-44EC-9A36-90B64A8427DD}">
      <dgm:prSet/>
      <dgm:spPr/>
      <dgm:t>
        <a:bodyPr/>
        <a:lstStyle/>
        <a:p>
          <a:endParaRPr lang="es-CO"/>
        </a:p>
      </dgm:t>
    </dgm:pt>
    <dgm:pt modelId="{36989274-41A6-407B-9F29-5CDF0F199E75}">
      <dgm:prSet phldrT="[Texto]"/>
      <dgm:spPr/>
      <dgm:t>
        <a:bodyPr/>
        <a:lstStyle/>
        <a:p>
          <a:endParaRPr lang="es-ES" dirty="0"/>
        </a:p>
      </dgm:t>
    </dgm:pt>
    <dgm:pt modelId="{C6A82A72-CAE0-4B6E-8D4D-702C2459F6AB}" type="parTrans" cxnId="{4A494E59-C83E-4F96-97AA-FD96B6E56859}">
      <dgm:prSet/>
      <dgm:spPr/>
      <dgm:t>
        <a:bodyPr/>
        <a:lstStyle/>
        <a:p>
          <a:endParaRPr lang="es-CO"/>
        </a:p>
      </dgm:t>
    </dgm:pt>
    <dgm:pt modelId="{1CF771DD-F73C-47E7-AA19-1D685679299C}" type="sibTrans" cxnId="{4A494E59-C83E-4F96-97AA-FD96B6E56859}">
      <dgm:prSet/>
      <dgm:spPr/>
      <dgm:t>
        <a:bodyPr/>
        <a:lstStyle/>
        <a:p>
          <a:endParaRPr lang="es-CO"/>
        </a:p>
      </dgm:t>
    </dgm:pt>
    <dgm:pt modelId="{F46F5C04-C0D0-4468-A359-782F1DB61A7C}" type="pres">
      <dgm:prSet presAssocID="{A00B20AD-788F-4E88-85F6-00B449B12F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BD9B280E-A520-4D4C-9FA8-3AA0C149E458}" type="pres">
      <dgm:prSet presAssocID="{0A5ABFDD-C60D-47D4-9D71-422BAC149E5A}" presName="composite" presStyleCnt="0"/>
      <dgm:spPr/>
    </dgm:pt>
    <dgm:pt modelId="{4ADD6B55-6221-4C1F-91F9-015DEA67233D}" type="pres">
      <dgm:prSet presAssocID="{0A5ABFDD-C60D-47D4-9D71-422BAC149E5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3DB3421-E354-4B24-8183-2920926F9F7D}" type="pres">
      <dgm:prSet presAssocID="{0A5ABFDD-C60D-47D4-9D71-422BAC149E5A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3F61CCC-FE58-44FA-A9FF-9213C8D88CEE}" type="pres">
      <dgm:prSet presAssocID="{02771380-EBE7-4F1A-809C-7616A7B3E5D2}" presName="space" presStyleCnt="0"/>
      <dgm:spPr/>
    </dgm:pt>
    <dgm:pt modelId="{003D2B13-1C82-4358-B160-FC906CEDDA8B}" type="pres">
      <dgm:prSet presAssocID="{E091F324-E0F0-41CE-B533-AD2D3BEA242E}" presName="composite" presStyleCnt="0"/>
      <dgm:spPr/>
    </dgm:pt>
    <dgm:pt modelId="{A22F1871-67E4-4568-9250-6187CF94AD85}" type="pres">
      <dgm:prSet presAssocID="{E091F324-E0F0-41CE-B533-AD2D3BEA242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4E2592D-C740-451F-98A2-9EDECE8705E1}" type="pres">
      <dgm:prSet presAssocID="{E091F324-E0F0-41CE-B533-AD2D3BEA242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CE047F50-DCE1-4386-905F-B711FE8B03A9}" type="presOf" srcId="{0A5ABFDD-C60D-47D4-9D71-422BAC149E5A}" destId="{4ADD6B55-6221-4C1F-91F9-015DEA67233D}" srcOrd="0" destOrd="0" presId="urn:microsoft.com/office/officeart/2005/8/layout/hList1"/>
    <dgm:cxn modelId="{7BD4A652-A9AF-4D3F-B1CA-EB6E377E1DE5}" type="presOf" srcId="{6C945704-4137-48C2-92BA-8F0E7D21576B}" destId="{23DB3421-E354-4B24-8183-2920926F9F7D}" srcOrd="0" destOrd="1" presId="urn:microsoft.com/office/officeart/2005/8/layout/hList1"/>
    <dgm:cxn modelId="{24FD2FBD-C4A5-4F7E-8298-9B2921F51939}" type="presOf" srcId="{BB216346-9E79-4DF7-BB08-D8DEA9B05B60}" destId="{64E2592D-C740-451F-98A2-9EDECE8705E1}" srcOrd="0" destOrd="3" presId="urn:microsoft.com/office/officeart/2005/8/layout/hList1"/>
    <dgm:cxn modelId="{059C74D2-FFF8-499B-B6D9-8DA13BB81E99}" srcId="{E091F324-E0F0-41CE-B533-AD2D3BEA242E}" destId="{BB216346-9E79-4DF7-BB08-D8DEA9B05B60}" srcOrd="3" destOrd="0" parTransId="{735C0F77-4434-47E9-8FB7-E7E436703841}" sibTransId="{F002605F-35CB-494C-8378-7352C02C6676}"/>
    <dgm:cxn modelId="{46DA4C10-BA94-4BA5-9DFA-62493D2B7B45}" type="presOf" srcId="{E091F324-E0F0-41CE-B533-AD2D3BEA242E}" destId="{A22F1871-67E4-4568-9250-6187CF94AD85}" srcOrd="0" destOrd="0" presId="urn:microsoft.com/office/officeart/2005/8/layout/hList1"/>
    <dgm:cxn modelId="{107F5E72-923C-4B0D-9E5C-7DF9E1DC3D2B}" srcId="{0A5ABFDD-C60D-47D4-9D71-422BAC149E5A}" destId="{6C945704-4137-48C2-92BA-8F0E7D21576B}" srcOrd="1" destOrd="0" parTransId="{E2E61CD5-43C7-482F-A89C-CA41B384C7E7}" sibTransId="{D1A35BB4-B5BB-4031-845F-21B8723BD4AD}"/>
    <dgm:cxn modelId="{E1BABBEA-58A9-4BE7-896A-6F38AD61C5E3}" srcId="{E091F324-E0F0-41CE-B533-AD2D3BEA242E}" destId="{1E056B9C-C158-41AB-B5F5-E174236793EE}" srcOrd="0" destOrd="0" parTransId="{E8E7D0DA-18BD-426D-B708-A32763B7F32E}" sibTransId="{22E7650E-7AFC-467F-8D28-AF4D380B2C66}"/>
    <dgm:cxn modelId="{41715474-66E1-48B6-8059-AD965B36D1E1}" type="presOf" srcId="{36989274-41A6-407B-9F29-5CDF0F199E75}" destId="{64E2592D-C740-451F-98A2-9EDECE8705E1}" srcOrd="0" destOrd="5" presId="urn:microsoft.com/office/officeart/2005/8/layout/hList1"/>
    <dgm:cxn modelId="{BAF7CA63-0237-44EC-9A36-90B64A8427DD}" srcId="{E091F324-E0F0-41CE-B533-AD2D3BEA242E}" destId="{0161A6DE-10BF-4AE7-B6C4-A4FCB465C837}" srcOrd="1" destOrd="0" parTransId="{A946AF90-3C1F-4484-A819-9C27DCF7C22D}" sibTransId="{BAED910E-8130-4EFA-90DA-CE549ADBEF35}"/>
    <dgm:cxn modelId="{C9CAF944-7D25-43DD-84E0-DF3BA83338A8}" srcId="{E091F324-E0F0-41CE-B533-AD2D3BEA242E}" destId="{724B8B0C-B67F-4401-8451-8453B77B1E12}" srcOrd="4" destOrd="0" parTransId="{CB40736F-F1AB-43F5-A662-20F6C61F40BF}" sibTransId="{C7561F18-A6B5-4919-84FC-17DC375C5CD6}"/>
    <dgm:cxn modelId="{4A494E59-C83E-4F96-97AA-FD96B6E56859}" srcId="{E091F324-E0F0-41CE-B533-AD2D3BEA242E}" destId="{36989274-41A6-407B-9F29-5CDF0F199E75}" srcOrd="5" destOrd="0" parTransId="{C6A82A72-CAE0-4B6E-8D4D-702C2459F6AB}" sibTransId="{1CF771DD-F73C-47E7-AA19-1D685679299C}"/>
    <dgm:cxn modelId="{F265E2CB-A7B3-4866-BC94-F080EF650E4D}" type="presOf" srcId="{5FB0F74E-C3A1-4D83-B64E-213468F5833E}" destId="{23DB3421-E354-4B24-8183-2920926F9F7D}" srcOrd="0" destOrd="2" presId="urn:microsoft.com/office/officeart/2005/8/layout/hList1"/>
    <dgm:cxn modelId="{1E0123CC-1CAA-4C97-A6CA-46C07DCCA028}" srcId="{A00B20AD-788F-4E88-85F6-00B449B12F16}" destId="{0A5ABFDD-C60D-47D4-9D71-422BAC149E5A}" srcOrd="0" destOrd="0" parTransId="{61D58141-5595-44FE-B476-156743BB9E2A}" sibTransId="{02771380-EBE7-4F1A-809C-7616A7B3E5D2}"/>
    <dgm:cxn modelId="{F7284459-9E0D-42BE-B4ED-ABA45EC78ACE}" type="presOf" srcId="{724B8B0C-B67F-4401-8451-8453B77B1E12}" destId="{64E2592D-C740-451F-98A2-9EDECE8705E1}" srcOrd="0" destOrd="4" presId="urn:microsoft.com/office/officeart/2005/8/layout/hList1"/>
    <dgm:cxn modelId="{E4DCBE40-10C3-43B8-955A-1A1DEBD4D0CE}" srcId="{A00B20AD-788F-4E88-85F6-00B449B12F16}" destId="{E091F324-E0F0-41CE-B533-AD2D3BEA242E}" srcOrd="1" destOrd="0" parTransId="{86971E70-30E0-46D3-AAED-729AA3F42EEB}" sibTransId="{A4B6A472-3305-49A4-940D-4CEE7FBC694B}"/>
    <dgm:cxn modelId="{8C10545D-E8AD-4334-86FD-9C47D486A062}" type="presOf" srcId="{1E056B9C-C158-41AB-B5F5-E174236793EE}" destId="{64E2592D-C740-451F-98A2-9EDECE8705E1}" srcOrd="0" destOrd="0" presId="urn:microsoft.com/office/officeart/2005/8/layout/hList1"/>
    <dgm:cxn modelId="{E77A1E21-F573-44F7-994C-2FC66450496B}" type="presOf" srcId="{21AE9350-DAED-412E-8336-3D2266064F34}" destId="{64E2592D-C740-451F-98A2-9EDECE8705E1}" srcOrd="0" destOrd="2" presId="urn:microsoft.com/office/officeart/2005/8/layout/hList1"/>
    <dgm:cxn modelId="{D9F87394-0033-4657-9F73-9A4A47CDBE74}" type="presOf" srcId="{E476D6DE-DE26-449D-BADF-308746E385A1}" destId="{64E2592D-C740-451F-98A2-9EDECE8705E1}" srcOrd="0" destOrd="6" presId="urn:microsoft.com/office/officeart/2005/8/layout/hList1"/>
    <dgm:cxn modelId="{1D6B5258-4991-4329-93B1-967975EFFE64}" type="presOf" srcId="{0161A6DE-10BF-4AE7-B6C4-A4FCB465C837}" destId="{64E2592D-C740-451F-98A2-9EDECE8705E1}" srcOrd="0" destOrd="1" presId="urn:microsoft.com/office/officeart/2005/8/layout/hList1"/>
    <dgm:cxn modelId="{A25B2408-7694-446E-B5D0-C9D253237B24}" srcId="{E091F324-E0F0-41CE-B533-AD2D3BEA242E}" destId="{21AE9350-DAED-412E-8336-3D2266064F34}" srcOrd="2" destOrd="0" parTransId="{E8D266BD-3F59-4724-9FCF-95896ED1873E}" sibTransId="{77A4ACA6-E373-49F1-901A-BF55BD609D04}"/>
    <dgm:cxn modelId="{96D33D80-12D6-4C41-9D72-CEDDD0964E4B}" type="presOf" srcId="{A00B20AD-788F-4E88-85F6-00B449B12F16}" destId="{F46F5C04-C0D0-4468-A359-782F1DB61A7C}" srcOrd="0" destOrd="0" presId="urn:microsoft.com/office/officeart/2005/8/layout/hList1"/>
    <dgm:cxn modelId="{727ED184-F2FC-4BEC-92F9-B89A14B113C2}" srcId="{0A5ABFDD-C60D-47D4-9D71-422BAC149E5A}" destId="{CF917101-E97F-4813-B427-B0980019DB87}" srcOrd="0" destOrd="0" parTransId="{E956FD61-DCDE-4E18-AE8A-58ECEE7F0B25}" sibTransId="{1E13419E-386C-42FF-AE62-30717E6AECDF}"/>
    <dgm:cxn modelId="{AE8C7A53-52DA-4EA7-98E2-6EDD5EC603FA}" srcId="{0A5ABFDD-C60D-47D4-9D71-422BAC149E5A}" destId="{5FB0F74E-C3A1-4D83-B64E-213468F5833E}" srcOrd="2" destOrd="0" parTransId="{3D0B54A8-7780-49C8-8DA5-FA3DA3A5D69F}" sibTransId="{E37CD906-D33B-4BA7-B8EA-70AA0C80EF3F}"/>
    <dgm:cxn modelId="{EC45265F-A6B5-43C5-9918-31EFC64C75FE}" type="presOf" srcId="{CF917101-E97F-4813-B427-B0980019DB87}" destId="{23DB3421-E354-4B24-8183-2920926F9F7D}" srcOrd="0" destOrd="0" presId="urn:microsoft.com/office/officeart/2005/8/layout/hList1"/>
    <dgm:cxn modelId="{FEC487B8-B070-4DD4-B141-DA5DE90E7858}" srcId="{E091F324-E0F0-41CE-B533-AD2D3BEA242E}" destId="{E476D6DE-DE26-449D-BADF-308746E385A1}" srcOrd="6" destOrd="0" parTransId="{66227F23-CB19-471D-9E77-AB6D13C3CDBA}" sibTransId="{14210955-6F14-448D-BA07-2A6BE0BDAC94}"/>
    <dgm:cxn modelId="{9494696C-6C44-47C6-BAF2-F16E18549E1B}" type="presParOf" srcId="{F46F5C04-C0D0-4468-A359-782F1DB61A7C}" destId="{BD9B280E-A520-4D4C-9FA8-3AA0C149E458}" srcOrd="0" destOrd="0" presId="urn:microsoft.com/office/officeart/2005/8/layout/hList1"/>
    <dgm:cxn modelId="{BD795D9C-F1C5-4AFD-89AA-6A80A4F42C83}" type="presParOf" srcId="{BD9B280E-A520-4D4C-9FA8-3AA0C149E458}" destId="{4ADD6B55-6221-4C1F-91F9-015DEA67233D}" srcOrd="0" destOrd="0" presId="urn:microsoft.com/office/officeart/2005/8/layout/hList1"/>
    <dgm:cxn modelId="{FA024346-F048-4371-8428-0FA6CED88B1C}" type="presParOf" srcId="{BD9B280E-A520-4D4C-9FA8-3AA0C149E458}" destId="{23DB3421-E354-4B24-8183-2920926F9F7D}" srcOrd="1" destOrd="0" presId="urn:microsoft.com/office/officeart/2005/8/layout/hList1"/>
    <dgm:cxn modelId="{AECBB0F2-8CCA-41A2-BCCB-1B5DDB03808E}" type="presParOf" srcId="{F46F5C04-C0D0-4468-A359-782F1DB61A7C}" destId="{13F61CCC-FE58-44FA-A9FF-9213C8D88CEE}" srcOrd="1" destOrd="0" presId="urn:microsoft.com/office/officeart/2005/8/layout/hList1"/>
    <dgm:cxn modelId="{8100835D-C2B9-4926-86DE-CD57E9F510D6}" type="presParOf" srcId="{F46F5C04-C0D0-4468-A359-782F1DB61A7C}" destId="{003D2B13-1C82-4358-B160-FC906CEDDA8B}" srcOrd="2" destOrd="0" presId="urn:microsoft.com/office/officeart/2005/8/layout/hList1"/>
    <dgm:cxn modelId="{C960A942-2F9A-408E-A971-6DF6B2ABB371}" type="presParOf" srcId="{003D2B13-1C82-4358-B160-FC906CEDDA8B}" destId="{A22F1871-67E4-4568-9250-6187CF94AD85}" srcOrd="0" destOrd="0" presId="urn:microsoft.com/office/officeart/2005/8/layout/hList1"/>
    <dgm:cxn modelId="{6ADA41FC-0111-4219-B591-B86329383DB2}" type="presParOf" srcId="{003D2B13-1C82-4358-B160-FC906CEDDA8B}" destId="{64E2592D-C740-451F-98A2-9EDECE8705E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221867-FBA5-4CAE-8712-695E809CDAF7}" type="doc">
      <dgm:prSet loTypeId="urn:microsoft.com/office/officeart/2005/8/layout/b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9128CC78-BB85-452A-A237-9D9518D234B0}">
      <dgm:prSet phldrT="[Texto]"/>
      <dgm:spPr/>
      <dgm:t>
        <a:bodyPr/>
        <a:lstStyle/>
        <a:p>
          <a:r>
            <a:rPr lang="es-CO" b="1" dirty="0" smtClean="0"/>
            <a:t>Inauguración de la empresa Naranjas y </a:t>
          </a:r>
          <a:r>
            <a:rPr lang="es-CO" b="1" dirty="0" err="1" smtClean="0"/>
            <a:t>co</a:t>
          </a:r>
          <a:r>
            <a:rPr lang="es-CO" b="1" dirty="0" smtClean="0"/>
            <a:t>.</a:t>
          </a:r>
          <a:endParaRPr lang="es-CO" b="1" dirty="0"/>
        </a:p>
      </dgm:t>
    </dgm:pt>
    <dgm:pt modelId="{2AA93935-F82F-4B66-A693-CDC2740E41AE}" type="parTrans" cxnId="{69B2E0E0-5D0B-4037-8E4B-047BC825D357}">
      <dgm:prSet/>
      <dgm:spPr/>
      <dgm:t>
        <a:bodyPr/>
        <a:lstStyle/>
        <a:p>
          <a:endParaRPr lang="es-CO"/>
        </a:p>
      </dgm:t>
    </dgm:pt>
    <dgm:pt modelId="{4CFD4EAD-BB6E-473C-A4E8-8E459F2522CC}" type="sibTrans" cxnId="{69B2E0E0-5D0B-4037-8E4B-047BC825D357}">
      <dgm:prSet/>
      <dgm:spPr/>
      <dgm:t>
        <a:bodyPr/>
        <a:lstStyle/>
        <a:p>
          <a:endParaRPr lang="es-CO"/>
        </a:p>
      </dgm:t>
    </dgm:pt>
    <dgm:pt modelId="{343A9D17-7E7A-40A0-95CC-8C6E79A7A452}">
      <dgm:prSet phldrT="[Texto]"/>
      <dgm:spPr/>
      <dgm:t>
        <a:bodyPr/>
        <a:lstStyle/>
        <a:p>
          <a:r>
            <a:rPr lang="es-CO" dirty="0" smtClean="0"/>
            <a:t>En la prensa ha sido publicado un articulo acerca del uso indiscriminado de insecticidas en los cultivos de la empresa.</a:t>
          </a:r>
          <a:endParaRPr lang="es-CO" dirty="0"/>
        </a:p>
      </dgm:t>
    </dgm:pt>
    <dgm:pt modelId="{4F3467F2-B62D-4E52-BA1A-D657C5304843}" type="parTrans" cxnId="{D70CDD04-73D7-4179-9C0D-4CC086D3F5D2}">
      <dgm:prSet/>
      <dgm:spPr/>
      <dgm:t>
        <a:bodyPr/>
        <a:lstStyle/>
        <a:p>
          <a:endParaRPr lang="es-CO"/>
        </a:p>
      </dgm:t>
    </dgm:pt>
    <dgm:pt modelId="{C5115176-FD15-4219-9EAA-935ADF037474}" type="sibTrans" cxnId="{D70CDD04-73D7-4179-9C0D-4CC086D3F5D2}">
      <dgm:prSet/>
      <dgm:spPr/>
      <dgm:t>
        <a:bodyPr/>
        <a:lstStyle/>
        <a:p>
          <a:endParaRPr lang="es-CO"/>
        </a:p>
      </dgm:t>
    </dgm:pt>
    <dgm:pt modelId="{1B0A4F95-76A0-480B-9449-61DCCBC9BC4C}">
      <dgm:prSet phldrT="[Texto]"/>
      <dgm:spPr/>
      <dgm:t>
        <a:bodyPr/>
        <a:lstStyle/>
        <a:p>
          <a:r>
            <a:rPr lang="es-CO" b="1" dirty="0" smtClean="0"/>
            <a:t>La empresa Americana </a:t>
          </a:r>
          <a:r>
            <a:rPr lang="es-CO" b="1" dirty="0" err="1" smtClean="0"/>
            <a:t>Fruit</a:t>
          </a:r>
          <a:r>
            <a:rPr lang="es-CO" b="1" dirty="0" smtClean="0"/>
            <a:t> – Juice ingresa en el mercado nacional, ofreciendo jugos a menor precio.</a:t>
          </a:r>
          <a:endParaRPr lang="es-CO" b="1" dirty="0"/>
        </a:p>
      </dgm:t>
    </dgm:pt>
    <dgm:pt modelId="{537C843A-D4A3-4B69-9F38-D2D440B997D1}" type="parTrans" cxnId="{FA9F34C9-725D-4C11-AA4D-96CFB3ECEDAE}">
      <dgm:prSet/>
      <dgm:spPr/>
      <dgm:t>
        <a:bodyPr/>
        <a:lstStyle/>
        <a:p>
          <a:endParaRPr lang="es-CO"/>
        </a:p>
      </dgm:t>
    </dgm:pt>
    <dgm:pt modelId="{7F08C584-B8EE-4632-9E9A-2160ADA8B649}" type="sibTrans" cxnId="{FA9F34C9-725D-4C11-AA4D-96CFB3ECEDAE}">
      <dgm:prSet/>
      <dgm:spPr/>
      <dgm:t>
        <a:bodyPr/>
        <a:lstStyle/>
        <a:p>
          <a:endParaRPr lang="es-CO"/>
        </a:p>
      </dgm:t>
    </dgm:pt>
    <dgm:pt modelId="{2A66C33C-F386-4708-9897-C952AA06608D}">
      <dgm:prSet phldrT="[Texto]"/>
      <dgm:spPr/>
      <dgm:t>
        <a:bodyPr/>
        <a:lstStyle/>
        <a:p>
          <a:r>
            <a:rPr lang="es-CO" dirty="0" smtClean="0"/>
            <a:t>El estado ha declarado que los productos procesados, como jugos, gaseosas, derivados lácteos deben  aportar con  impuestos.</a:t>
          </a:r>
          <a:endParaRPr lang="es-CO" dirty="0"/>
        </a:p>
      </dgm:t>
    </dgm:pt>
    <dgm:pt modelId="{91085AB3-46F2-4FE1-9050-A54E60CAA413}" type="parTrans" cxnId="{CACB141B-4E98-42F6-83AE-D4956D6247FE}">
      <dgm:prSet/>
      <dgm:spPr/>
      <dgm:t>
        <a:bodyPr/>
        <a:lstStyle/>
        <a:p>
          <a:endParaRPr lang="es-CO"/>
        </a:p>
      </dgm:t>
    </dgm:pt>
    <dgm:pt modelId="{BF07FF4D-13D2-4BAE-9078-8939D7CEAAA5}" type="sibTrans" cxnId="{CACB141B-4E98-42F6-83AE-D4956D6247FE}">
      <dgm:prSet/>
      <dgm:spPr/>
      <dgm:t>
        <a:bodyPr/>
        <a:lstStyle/>
        <a:p>
          <a:endParaRPr lang="es-CO"/>
        </a:p>
      </dgm:t>
    </dgm:pt>
    <dgm:pt modelId="{58EE145F-1E45-48E5-9752-9D6223058A09}">
      <dgm:prSet phldrT="[Texto]"/>
      <dgm:spPr/>
      <dgm:t>
        <a:bodyPr/>
        <a:lstStyle/>
        <a:p>
          <a:r>
            <a:rPr lang="es-CO" dirty="0" smtClean="0"/>
            <a:t>La mayor producción de materia prima se da en los siguientes periodos: Enero-abril, y Junio- Septiembre. El resto del año la compañía debe buscar otros proveedores. </a:t>
          </a:r>
          <a:endParaRPr lang="es-CO" dirty="0"/>
        </a:p>
      </dgm:t>
    </dgm:pt>
    <dgm:pt modelId="{DBD5879C-7963-425A-8040-7947ACAAB0AB}" type="parTrans" cxnId="{6A8DF65A-9531-4E64-B17B-3AB5BF3A1EF5}">
      <dgm:prSet/>
      <dgm:spPr/>
      <dgm:t>
        <a:bodyPr/>
        <a:lstStyle/>
        <a:p>
          <a:endParaRPr lang="es-CO"/>
        </a:p>
      </dgm:t>
    </dgm:pt>
    <dgm:pt modelId="{97C58ADB-7AA9-41B4-894D-27807EDBD96E}" type="sibTrans" cxnId="{6A8DF65A-9531-4E64-B17B-3AB5BF3A1EF5}">
      <dgm:prSet/>
      <dgm:spPr/>
      <dgm:t>
        <a:bodyPr/>
        <a:lstStyle/>
        <a:p>
          <a:endParaRPr lang="es-CO"/>
        </a:p>
      </dgm:t>
    </dgm:pt>
    <dgm:pt modelId="{42FA02BE-6489-434C-A45E-F6A0DE5804C4}">
      <dgm:prSet phldrT="[Texto]"/>
      <dgm:spPr/>
      <dgm:t>
        <a:bodyPr/>
        <a:lstStyle/>
        <a:p>
          <a:r>
            <a:rPr lang="es-CO" dirty="0" smtClean="0"/>
            <a:t>El fenómeno del niño ha destruido el 70 % de los cultivos  frutales de la compañía.</a:t>
          </a:r>
          <a:endParaRPr lang="es-CO" dirty="0"/>
        </a:p>
      </dgm:t>
    </dgm:pt>
    <dgm:pt modelId="{F990D810-C917-48D1-BB0B-9788C47D4744}" type="parTrans" cxnId="{349D0C32-50CD-49EA-9655-3569C52E1D0D}">
      <dgm:prSet/>
      <dgm:spPr/>
      <dgm:t>
        <a:bodyPr/>
        <a:lstStyle/>
        <a:p>
          <a:endParaRPr lang="es-CO"/>
        </a:p>
      </dgm:t>
    </dgm:pt>
    <dgm:pt modelId="{72966459-7FF3-4336-B3C1-4949E4CE48A8}" type="sibTrans" cxnId="{349D0C32-50CD-49EA-9655-3569C52E1D0D}">
      <dgm:prSet/>
      <dgm:spPr/>
      <dgm:t>
        <a:bodyPr/>
        <a:lstStyle/>
        <a:p>
          <a:endParaRPr lang="es-CO"/>
        </a:p>
      </dgm:t>
    </dgm:pt>
    <dgm:pt modelId="{E345D539-041E-4F2F-A989-C827E6699C12}">
      <dgm:prSet phldrT="[Texto]"/>
      <dgm:spPr/>
      <dgm:t>
        <a:bodyPr/>
        <a:lstStyle/>
        <a:p>
          <a:r>
            <a:rPr lang="es-CO" dirty="0" smtClean="0"/>
            <a:t>Tras varias negociaciones con el gobierno de Alaska, la empresa  logra la apertura de una mercado especial para el día de la naranja.</a:t>
          </a:r>
          <a:endParaRPr lang="es-CO" dirty="0"/>
        </a:p>
      </dgm:t>
    </dgm:pt>
    <dgm:pt modelId="{6B3DF0F6-8EBD-4281-B777-427A5693C20B}" type="parTrans" cxnId="{30D800AB-9723-423C-8BA5-BFA4E700B243}">
      <dgm:prSet/>
      <dgm:spPr/>
      <dgm:t>
        <a:bodyPr/>
        <a:lstStyle/>
        <a:p>
          <a:endParaRPr lang="es-CO"/>
        </a:p>
      </dgm:t>
    </dgm:pt>
    <dgm:pt modelId="{4BECA178-AF89-4C2A-BE4F-44CB0079147E}" type="sibTrans" cxnId="{30D800AB-9723-423C-8BA5-BFA4E700B243}">
      <dgm:prSet/>
      <dgm:spPr/>
      <dgm:t>
        <a:bodyPr/>
        <a:lstStyle/>
        <a:p>
          <a:endParaRPr lang="es-CO"/>
        </a:p>
      </dgm:t>
    </dgm:pt>
    <dgm:pt modelId="{FD6C54DB-62B1-4942-85BD-7E27AEB7B5D9}">
      <dgm:prSet phldrT="[Texto]"/>
      <dgm:spPr/>
      <dgm:t>
        <a:bodyPr/>
        <a:lstStyle/>
        <a:p>
          <a:r>
            <a:rPr lang="es-CO" dirty="0" smtClean="0"/>
            <a:t>La empresa requiere la ampliación de su planta de producción, recurre a un préstamo bancario. Las tasa de interés DTF: 5,2 %. ¿Cómo pagará su deuda si entra en recesión?</a:t>
          </a:r>
          <a:endParaRPr lang="es-CO" dirty="0"/>
        </a:p>
      </dgm:t>
    </dgm:pt>
    <dgm:pt modelId="{554E98A9-50D6-4C03-90F2-4ADF2CE90682}" type="parTrans" cxnId="{A67F6E54-0731-4A1E-8261-6A96A517F7AF}">
      <dgm:prSet/>
      <dgm:spPr/>
      <dgm:t>
        <a:bodyPr/>
        <a:lstStyle/>
        <a:p>
          <a:endParaRPr lang="es-CO"/>
        </a:p>
      </dgm:t>
    </dgm:pt>
    <dgm:pt modelId="{E26EEA66-8EDD-4770-A608-B2E7E5E74B8E}" type="sibTrans" cxnId="{A67F6E54-0731-4A1E-8261-6A96A517F7AF}">
      <dgm:prSet/>
      <dgm:spPr/>
      <dgm:t>
        <a:bodyPr/>
        <a:lstStyle/>
        <a:p>
          <a:endParaRPr lang="es-CO"/>
        </a:p>
      </dgm:t>
    </dgm:pt>
    <dgm:pt modelId="{DE972F3A-3B54-4699-A265-54BBEF43104E}">
      <dgm:prSet phldrT="[Texto]"/>
      <dgm:spPr/>
      <dgm:t>
        <a:bodyPr/>
        <a:lstStyle/>
        <a:p>
          <a:r>
            <a:rPr lang="es-CO" dirty="0" smtClean="0"/>
            <a:t>Se presenta un aumento considerable de divisas, debido a la cantidad elevada de remesas recibidas en el ultimo periodo. El precio del producto se eleva.</a:t>
          </a:r>
          <a:endParaRPr lang="es-CO" dirty="0"/>
        </a:p>
      </dgm:t>
    </dgm:pt>
    <dgm:pt modelId="{5E97D883-CDEE-4852-8F46-4D6FE423A4D6}" type="parTrans" cxnId="{00590F6F-6089-4C5E-A22D-8A999F1EE9F0}">
      <dgm:prSet/>
      <dgm:spPr/>
      <dgm:t>
        <a:bodyPr/>
        <a:lstStyle/>
        <a:p>
          <a:endParaRPr lang="es-CO"/>
        </a:p>
      </dgm:t>
    </dgm:pt>
    <dgm:pt modelId="{12F37603-8F30-40DA-BBF3-5A92CCBF379F}" type="sibTrans" cxnId="{00590F6F-6089-4C5E-A22D-8A999F1EE9F0}">
      <dgm:prSet/>
      <dgm:spPr/>
      <dgm:t>
        <a:bodyPr/>
        <a:lstStyle/>
        <a:p>
          <a:endParaRPr lang="es-CO"/>
        </a:p>
      </dgm:t>
    </dgm:pt>
    <dgm:pt modelId="{6062D2F3-FBD0-4FD3-B872-CC465BB7D1A3}">
      <dgm:prSet phldrT="[Texto]"/>
      <dgm:spPr/>
      <dgm:t>
        <a:bodyPr/>
        <a:lstStyle/>
        <a:p>
          <a:r>
            <a:rPr lang="es-CO" dirty="0" smtClean="0"/>
            <a:t>La empresa adquiere un sistema de automatización para el proceso productivo, que cubre el 40 % de las labores realizadas por 200 empleados.</a:t>
          </a:r>
          <a:endParaRPr lang="es-CO" dirty="0"/>
        </a:p>
      </dgm:t>
    </dgm:pt>
    <dgm:pt modelId="{53E4EB89-26F7-418E-82FF-2768F48210A3}" type="parTrans" cxnId="{ACB8CCE7-0248-47D0-9D21-4D634E663606}">
      <dgm:prSet/>
      <dgm:spPr/>
      <dgm:t>
        <a:bodyPr/>
        <a:lstStyle/>
        <a:p>
          <a:endParaRPr lang="es-CO"/>
        </a:p>
      </dgm:t>
    </dgm:pt>
    <dgm:pt modelId="{C9C42C9A-4E87-4141-BFA3-BBDE00CAE19C}" type="sibTrans" cxnId="{ACB8CCE7-0248-47D0-9D21-4D634E663606}">
      <dgm:prSet/>
      <dgm:spPr/>
      <dgm:t>
        <a:bodyPr/>
        <a:lstStyle/>
        <a:p>
          <a:endParaRPr lang="es-CO"/>
        </a:p>
      </dgm:t>
    </dgm:pt>
    <dgm:pt modelId="{28ACB407-D8FB-4BEB-A081-8213AAD564AA}">
      <dgm:prSet phldrT="[Texto]"/>
      <dgm:spPr/>
      <dgm:t>
        <a:bodyPr/>
        <a:lstStyle/>
        <a:p>
          <a:r>
            <a:rPr lang="es-CO" dirty="0" smtClean="0"/>
            <a:t>El estado firma un TLC con Marruecos,  país líder en producción de Naranjas.</a:t>
          </a:r>
          <a:endParaRPr lang="es-CO" dirty="0"/>
        </a:p>
      </dgm:t>
    </dgm:pt>
    <dgm:pt modelId="{EF8880AB-1C7A-4FBB-9F9E-3F7F656EFA4F}" type="parTrans" cxnId="{896A10B9-60B7-4CDB-B25B-390EA32FD9C1}">
      <dgm:prSet/>
      <dgm:spPr/>
      <dgm:t>
        <a:bodyPr/>
        <a:lstStyle/>
        <a:p>
          <a:endParaRPr lang="es-CO"/>
        </a:p>
      </dgm:t>
    </dgm:pt>
    <dgm:pt modelId="{78A02235-69F2-4CA5-85DE-4D16A3CEE272}" type="sibTrans" cxnId="{896A10B9-60B7-4CDB-B25B-390EA32FD9C1}">
      <dgm:prSet/>
      <dgm:spPr/>
      <dgm:t>
        <a:bodyPr/>
        <a:lstStyle/>
        <a:p>
          <a:endParaRPr lang="es-CO"/>
        </a:p>
      </dgm:t>
    </dgm:pt>
    <dgm:pt modelId="{B46D67E8-A849-405B-B503-5ADDD8C649E8}">
      <dgm:prSet phldrT="[Texto]"/>
      <dgm:spPr/>
      <dgm:t>
        <a:bodyPr/>
        <a:lstStyle/>
        <a:p>
          <a:r>
            <a:rPr lang="es-CO" dirty="0" smtClean="0"/>
            <a:t>La empresa aumenta su producción en un 50 % con respecto al año anterior.</a:t>
          </a:r>
          <a:endParaRPr lang="es-CO" dirty="0"/>
        </a:p>
      </dgm:t>
    </dgm:pt>
    <dgm:pt modelId="{0DB07E65-0D52-46DE-858D-0D8E5D74510F}" type="parTrans" cxnId="{40D3E817-75E3-40A5-B352-4A9C48D9E3EC}">
      <dgm:prSet/>
      <dgm:spPr/>
      <dgm:t>
        <a:bodyPr/>
        <a:lstStyle/>
        <a:p>
          <a:endParaRPr lang="es-CO"/>
        </a:p>
      </dgm:t>
    </dgm:pt>
    <dgm:pt modelId="{176AC4EC-1576-4CC7-83DC-89837AB5F167}" type="sibTrans" cxnId="{40D3E817-75E3-40A5-B352-4A9C48D9E3EC}">
      <dgm:prSet/>
      <dgm:spPr/>
      <dgm:t>
        <a:bodyPr/>
        <a:lstStyle/>
        <a:p>
          <a:endParaRPr lang="es-CO"/>
        </a:p>
      </dgm:t>
    </dgm:pt>
    <dgm:pt modelId="{BBEE5A70-3C30-4AB4-96B5-E010B68FED03}">
      <dgm:prSet phldrT="[Texto]"/>
      <dgm:spPr/>
      <dgm:t>
        <a:bodyPr/>
        <a:lstStyle/>
        <a:p>
          <a:r>
            <a:rPr lang="es-CO" dirty="0" smtClean="0"/>
            <a:t>El país atraviesa por una crisis económica que produce un decremento en las ventas de la compañía por debajo de su capacidad productiva.</a:t>
          </a:r>
          <a:endParaRPr lang="es-CO" dirty="0"/>
        </a:p>
      </dgm:t>
    </dgm:pt>
    <dgm:pt modelId="{033532C5-DCB5-4E26-A0BD-EBF5CD964590}" type="parTrans" cxnId="{10404395-A174-450E-99F5-08AE7F225FFF}">
      <dgm:prSet/>
      <dgm:spPr/>
      <dgm:t>
        <a:bodyPr/>
        <a:lstStyle/>
        <a:p>
          <a:endParaRPr lang="es-CO"/>
        </a:p>
      </dgm:t>
    </dgm:pt>
    <dgm:pt modelId="{E0097031-A66E-48D7-9AD9-3CEC852555C9}" type="sibTrans" cxnId="{10404395-A174-450E-99F5-08AE7F225FFF}">
      <dgm:prSet/>
      <dgm:spPr/>
      <dgm:t>
        <a:bodyPr/>
        <a:lstStyle/>
        <a:p>
          <a:endParaRPr lang="es-CO"/>
        </a:p>
      </dgm:t>
    </dgm:pt>
    <dgm:pt modelId="{46E51226-4D77-4D6B-9137-18FB27888E31}">
      <dgm:prSet phldrT="[Texto]"/>
      <dgm:spPr/>
      <dgm:t>
        <a:bodyPr/>
        <a:lstStyle/>
        <a:p>
          <a:r>
            <a:rPr lang="es-CO" dirty="0" smtClean="0"/>
            <a:t>Si usted es el Banco de la republica, que decisión tomaría en la política monetaria.</a:t>
          </a:r>
          <a:endParaRPr lang="es-CO" dirty="0"/>
        </a:p>
      </dgm:t>
    </dgm:pt>
    <dgm:pt modelId="{94CF1D89-81BB-4503-BDEC-0DC673193AB9}" type="parTrans" cxnId="{8316A18B-FEAC-4BD0-BA2B-DFC571B4A73C}">
      <dgm:prSet/>
      <dgm:spPr/>
      <dgm:t>
        <a:bodyPr/>
        <a:lstStyle/>
        <a:p>
          <a:endParaRPr lang="es-CO"/>
        </a:p>
      </dgm:t>
    </dgm:pt>
    <dgm:pt modelId="{63B7511D-8597-468F-8520-BD072D9FC564}" type="sibTrans" cxnId="{8316A18B-FEAC-4BD0-BA2B-DFC571B4A73C}">
      <dgm:prSet/>
      <dgm:spPr/>
      <dgm:t>
        <a:bodyPr/>
        <a:lstStyle/>
        <a:p>
          <a:endParaRPr lang="es-CO"/>
        </a:p>
      </dgm:t>
    </dgm:pt>
    <dgm:pt modelId="{82E22D64-25C5-458B-ACAB-E9D50DA45854}">
      <dgm:prSet phldrT="[Texto]"/>
      <dgm:spPr/>
      <dgm:t>
        <a:bodyPr/>
        <a:lstStyle/>
        <a:p>
          <a:r>
            <a:rPr lang="es-CO" dirty="0" smtClean="0"/>
            <a:t>La empresa ha creado un fondo de ahorro para adquisición de vivienda de empleados. Paralelamente el costo de la vivienda a sufrido con la inflación. ¿Qué pasará con la vivienda de Juan?</a:t>
          </a:r>
          <a:endParaRPr lang="es-CO" dirty="0"/>
        </a:p>
      </dgm:t>
    </dgm:pt>
    <dgm:pt modelId="{859F80B5-3330-4C7B-9DA6-8B3E48B224B5}" type="parTrans" cxnId="{A7ECF8DC-B20C-47D0-B41F-52B7366EDCE7}">
      <dgm:prSet/>
      <dgm:spPr/>
      <dgm:t>
        <a:bodyPr/>
        <a:lstStyle/>
        <a:p>
          <a:endParaRPr lang="es-CO"/>
        </a:p>
      </dgm:t>
    </dgm:pt>
    <dgm:pt modelId="{2572D6D6-1F09-4FED-B8C2-21FBF2CCB332}" type="sibTrans" cxnId="{A7ECF8DC-B20C-47D0-B41F-52B7366EDCE7}">
      <dgm:prSet/>
      <dgm:spPr/>
      <dgm:t>
        <a:bodyPr/>
        <a:lstStyle/>
        <a:p>
          <a:endParaRPr lang="es-CO"/>
        </a:p>
      </dgm:t>
    </dgm:pt>
    <dgm:pt modelId="{8BC31316-A32F-4FC2-9380-5BBF956E0BE4}">
      <dgm:prSet phldrT="[Texto]"/>
      <dgm:spPr/>
      <dgm:t>
        <a:bodyPr/>
        <a:lstStyle/>
        <a:p>
          <a:r>
            <a:rPr lang="es-CO" dirty="0" smtClean="0"/>
            <a:t>El precio del dólar se devaluó en un 10 % con respecto al año anterior. La empresa exporta a $ 1 USD/unidad.</a:t>
          </a:r>
          <a:endParaRPr lang="es-CO" dirty="0"/>
        </a:p>
      </dgm:t>
    </dgm:pt>
    <dgm:pt modelId="{D85F19FA-E277-43DE-9C9C-41E458C95155}" type="parTrans" cxnId="{2D5B03DD-B151-476C-A366-5557A3BD85E9}">
      <dgm:prSet/>
      <dgm:spPr/>
      <dgm:t>
        <a:bodyPr/>
        <a:lstStyle/>
        <a:p>
          <a:endParaRPr lang="es-CO"/>
        </a:p>
      </dgm:t>
    </dgm:pt>
    <dgm:pt modelId="{74F9B0C5-E645-4CE7-9134-E0CE7DDAE7B3}" type="sibTrans" cxnId="{2D5B03DD-B151-476C-A366-5557A3BD85E9}">
      <dgm:prSet/>
      <dgm:spPr/>
      <dgm:t>
        <a:bodyPr/>
        <a:lstStyle/>
        <a:p>
          <a:endParaRPr lang="es-CO" dirty="0"/>
        </a:p>
      </dgm:t>
    </dgm:pt>
    <dgm:pt modelId="{4903D840-F01A-4DDC-9BEE-9F36F8A89715}">
      <dgm:prSet phldrT="[Texto]"/>
      <dgm:spPr/>
      <dgm:t>
        <a:bodyPr/>
        <a:lstStyle/>
        <a:p>
          <a:r>
            <a:rPr lang="es-CO" b="1" dirty="0" smtClean="0"/>
            <a:t>FIN</a:t>
          </a:r>
          <a:endParaRPr lang="es-CO" dirty="0"/>
        </a:p>
      </dgm:t>
    </dgm:pt>
    <dgm:pt modelId="{510ADBCA-CAE0-421C-8E44-F48259856499}" type="sibTrans" cxnId="{9B78CD5E-7D71-4DC9-A6A0-3E8CE3B15816}">
      <dgm:prSet/>
      <dgm:spPr/>
      <dgm:t>
        <a:bodyPr/>
        <a:lstStyle/>
        <a:p>
          <a:endParaRPr lang="es-CO"/>
        </a:p>
      </dgm:t>
    </dgm:pt>
    <dgm:pt modelId="{4240C27E-8FA6-4A0A-9DEC-773C666FFF6F}" type="parTrans" cxnId="{9B78CD5E-7D71-4DC9-A6A0-3E8CE3B15816}">
      <dgm:prSet/>
      <dgm:spPr/>
      <dgm:t>
        <a:bodyPr/>
        <a:lstStyle/>
        <a:p>
          <a:endParaRPr lang="es-CO"/>
        </a:p>
      </dgm:t>
    </dgm:pt>
    <dgm:pt modelId="{B71ED89A-F7DC-4A3C-98F4-76E41502A40B}" type="pres">
      <dgm:prSet presAssocID="{8A221867-FBA5-4CAE-8712-695E809CDAF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B91AA6D7-BF05-4FBA-A697-0DA0688E340D}" type="pres">
      <dgm:prSet presAssocID="{9128CC78-BB85-452A-A237-9D9518D234B0}" presName="node" presStyleLbl="node1" presStyleIdx="0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58D262D-35AD-46ED-880C-F9B89B411896}" type="pres">
      <dgm:prSet presAssocID="{4CFD4EAD-BB6E-473C-A4E8-8E459F2522CC}" presName="sibTrans" presStyleLbl="sibTrans1D1" presStyleIdx="0" presStyleCnt="16"/>
      <dgm:spPr/>
      <dgm:t>
        <a:bodyPr/>
        <a:lstStyle/>
        <a:p>
          <a:endParaRPr lang="es-CO"/>
        </a:p>
      </dgm:t>
    </dgm:pt>
    <dgm:pt modelId="{A571CBC5-6C9C-4F95-A57B-E296EC8AB7B6}" type="pres">
      <dgm:prSet presAssocID="{4CFD4EAD-BB6E-473C-A4E8-8E459F2522CC}" presName="connectorText" presStyleLbl="sibTrans1D1" presStyleIdx="0" presStyleCnt="16"/>
      <dgm:spPr/>
      <dgm:t>
        <a:bodyPr/>
        <a:lstStyle/>
        <a:p>
          <a:endParaRPr lang="es-CO"/>
        </a:p>
      </dgm:t>
    </dgm:pt>
    <dgm:pt modelId="{205174CD-2490-446E-BCD9-7E1A65A54C85}" type="pres">
      <dgm:prSet presAssocID="{58EE145F-1E45-48E5-9752-9D6223058A09}" presName="node" presStyleLbl="node1" presStyleIdx="1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0AE5D14-0F94-4F6A-8C28-75A6DC73754A}" type="pres">
      <dgm:prSet presAssocID="{97C58ADB-7AA9-41B4-894D-27807EDBD96E}" presName="sibTrans" presStyleLbl="sibTrans1D1" presStyleIdx="1" presStyleCnt="16"/>
      <dgm:spPr/>
      <dgm:t>
        <a:bodyPr/>
        <a:lstStyle/>
        <a:p>
          <a:endParaRPr lang="es-CO"/>
        </a:p>
      </dgm:t>
    </dgm:pt>
    <dgm:pt modelId="{6B2B256D-C03A-4BBC-8E4B-44B0AC70640B}" type="pres">
      <dgm:prSet presAssocID="{97C58ADB-7AA9-41B4-894D-27807EDBD96E}" presName="connectorText" presStyleLbl="sibTrans1D1" presStyleIdx="1" presStyleCnt="16"/>
      <dgm:spPr/>
      <dgm:t>
        <a:bodyPr/>
        <a:lstStyle/>
        <a:p>
          <a:endParaRPr lang="es-CO"/>
        </a:p>
      </dgm:t>
    </dgm:pt>
    <dgm:pt modelId="{546C7CD6-724C-4312-B671-F4C46BEB30B7}" type="pres">
      <dgm:prSet presAssocID="{343A9D17-7E7A-40A0-95CC-8C6E79A7A452}" presName="node" presStyleLbl="node1" presStyleIdx="2" presStyleCnt="17" custLinFactNeighborX="5636" custLinFactNeighborY="228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3FDE212-E8B0-43A7-9ABC-0B880E76835C}" type="pres">
      <dgm:prSet presAssocID="{C5115176-FD15-4219-9EAA-935ADF037474}" presName="sibTrans" presStyleLbl="sibTrans1D1" presStyleIdx="2" presStyleCnt="16"/>
      <dgm:spPr/>
      <dgm:t>
        <a:bodyPr/>
        <a:lstStyle/>
        <a:p>
          <a:endParaRPr lang="es-CO"/>
        </a:p>
      </dgm:t>
    </dgm:pt>
    <dgm:pt modelId="{DAC3F05B-673C-407A-99F4-86932F4087D9}" type="pres">
      <dgm:prSet presAssocID="{C5115176-FD15-4219-9EAA-935ADF037474}" presName="connectorText" presStyleLbl="sibTrans1D1" presStyleIdx="2" presStyleCnt="16"/>
      <dgm:spPr/>
      <dgm:t>
        <a:bodyPr/>
        <a:lstStyle/>
        <a:p>
          <a:endParaRPr lang="es-CO"/>
        </a:p>
      </dgm:t>
    </dgm:pt>
    <dgm:pt modelId="{7AE33428-4FFF-4B72-857C-E1701C44E041}" type="pres">
      <dgm:prSet presAssocID="{1B0A4F95-76A0-480B-9449-61DCCBC9BC4C}" presName="node" presStyleLbl="node1" presStyleIdx="3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F6BBC0C-8700-43FE-A739-0B06EE8B3D93}" type="pres">
      <dgm:prSet presAssocID="{7F08C584-B8EE-4632-9E9A-2160ADA8B649}" presName="sibTrans" presStyleLbl="sibTrans1D1" presStyleIdx="3" presStyleCnt="16"/>
      <dgm:spPr/>
      <dgm:t>
        <a:bodyPr/>
        <a:lstStyle/>
        <a:p>
          <a:endParaRPr lang="es-CO"/>
        </a:p>
      </dgm:t>
    </dgm:pt>
    <dgm:pt modelId="{8EBEC673-66D6-419D-94CF-7E9ED14D6ADE}" type="pres">
      <dgm:prSet presAssocID="{7F08C584-B8EE-4632-9E9A-2160ADA8B649}" presName="connectorText" presStyleLbl="sibTrans1D1" presStyleIdx="3" presStyleCnt="16"/>
      <dgm:spPr/>
      <dgm:t>
        <a:bodyPr/>
        <a:lstStyle/>
        <a:p>
          <a:endParaRPr lang="es-CO"/>
        </a:p>
      </dgm:t>
    </dgm:pt>
    <dgm:pt modelId="{1EE75E6B-5F24-4C59-AE65-8090FB9F23FD}" type="pres">
      <dgm:prSet presAssocID="{2A66C33C-F386-4708-9897-C952AA06608D}" presName="node" presStyleLbl="node1" presStyleIdx="4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10EA217-74F1-4D5C-A4D5-AF6A307A1539}" type="pres">
      <dgm:prSet presAssocID="{BF07FF4D-13D2-4BAE-9078-8939D7CEAAA5}" presName="sibTrans" presStyleLbl="sibTrans1D1" presStyleIdx="4" presStyleCnt="16"/>
      <dgm:spPr/>
      <dgm:t>
        <a:bodyPr/>
        <a:lstStyle/>
        <a:p>
          <a:endParaRPr lang="es-CO"/>
        </a:p>
      </dgm:t>
    </dgm:pt>
    <dgm:pt modelId="{E2A91D62-1F28-4ED0-A0C6-36ACA2E641E9}" type="pres">
      <dgm:prSet presAssocID="{BF07FF4D-13D2-4BAE-9078-8939D7CEAAA5}" presName="connectorText" presStyleLbl="sibTrans1D1" presStyleIdx="4" presStyleCnt="16"/>
      <dgm:spPr/>
      <dgm:t>
        <a:bodyPr/>
        <a:lstStyle/>
        <a:p>
          <a:endParaRPr lang="es-CO"/>
        </a:p>
      </dgm:t>
    </dgm:pt>
    <dgm:pt modelId="{B787372A-783B-48C1-BFBE-8BE4F34168C6}" type="pres">
      <dgm:prSet presAssocID="{42FA02BE-6489-434C-A45E-F6A0DE5804C4}" presName="node" presStyleLbl="node1" presStyleIdx="5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5A48D83-288B-4219-8A43-DE0BE5FC4EAD}" type="pres">
      <dgm:prSet presAssocID="{72966459-7FF3-4336-B3C1-4949E4CE48A8}" presName="sibTrans" presStyleLbl="sibTrans1D1" presStyleIdx="5" presStyleCnt="16"/>
      <dgm:spPr/>
      <dgm:t>
        <a:bodyPr/>
        <a:lstStyle/>
        <a:p>
          <a:endParaRPr lang="es-CO"/>
        </a:p>
      </dgm:t>
    </dgm:pt>
    <dgm:pt modelId="{8D4C8350-4B33-4669-A670-8A9843480274}" type="pres">
      <dgm:prSet presAssocID="{72966459-7FF3-4336-B3C1-4949E4CE48A8}" presName="connectorText" presStyleLbl="sibTrans1D1" presStyleIdx="5" presStyleCnt="16"/>
      <dgm:spPr/>
      <dgm:t>
        <a:bodyPr/>
        <a:lstStyle/>
        <a:p>
          <a:endParaRPr lang="es-CO"/>
        </a:p>
      </dgm:t>
    </dgm:pt>
    <dgm:pt modelId="{2EB6C185-7F2E-47D3-882A-5E1EBB23D8C3}" type="pres">
      <dgm:prSet presAssocID="{E345D539-041E-4F2F-A989-C827E6699C12}" presName="node" presStyleLbl="node1" presStyleIdx="6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E6C4217-E7A8-48EA-B6D9-B97440A46D5E}" type="pres">
      <dgm:prSet presAssocID="{4BECA178-AF89-4C2A-BE4F-44CB0079147E}" presName="sibTrans" presStyleLbl="sibTrans1D1" presStyleIdx="6" presStyleCnt="16"/>
      <dgm:spPr/>
      <dgm:t>
        <a:bodyPr/>
        <a:lstStyle/>
        <a:p>
          <a:endParaRPr lang="es-CO"/>
        </a:p>
      </dgm:t>
    </dgm:pt>
    <dgm:pt modelId="{A0F49103-B869-4EB7-9E0C-DCCB5DCB3061}" type="pres">
      <dgm:prSet presAssocID="{4BECA178-AF89-4C2A-BE4F-44CB0079147E}" presName="connectorText" presStyleLbl="sibTrans1D1" presStyleIdx="6" presStyleCnt="16"/>
      <dgm:spPr/>
      <dgm:t>
        <a:bodyPr/>
        <a:lstStyle/>
        <a:p>
          <a:endParaRPr lang="es-CO"/>
        </a:p>
      </dgm:t>
    </dgm:pt>
    <dgm:pt modelId="{5AE0C1D4-F238-4B6A-97D9-80B916483EEA}" type="pres">
      <dgm:prSet presAssocID="{8BC31316-A32F-4FC2-9380-5BBF956E0BE4}" presName="node" presStyleLbl="node1" presStyleIdx="7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5A65FD5-BC02-4DF0-92B6-502F279D0D67}" type="pres">
      <dgm:prSet presAssocID="{74F9B0C5-E645-4CE7-9134-E0CE7DDAE7B3}" presName="sibTrans" presStyleLbl="sibTrans1D1" presStyleIdx="7" presStyleCnt="16"/>
      <dgm:spPr/>
      <dgm:t>
        <a:bodyPr/>
        <a:lstStyle/>
        <a:p>
          <a:endParaRPr lang="es-CO"/>
        </a:p>
      </dgm:t>
    </dgm:pt>
    <dgm:pt modelId="{1115C6E6-BDEB-4C78-985B-04337C409A12}" type="pres">
      <dgm:prSet presAssocID="{74F9B0C5-E645-4CE7-9134-E0CE7DDAE7B3}" presName="connectorText" presStyleLbl="sibTrans1D1" presStyleIdx="7" presStyleCnt="16"/>
      <dgm:spPr/>
      <dgm:t>
        <a:bodyPr/>
        <a:lstStyle/>
        <a:p>
          <a:endParaRPr lang="es-CO"/>
        </a:p>
      </dgm:t>
    </dgm:pt>
    <dgm:pt modelId="{A13AEC61-6A3A-4327-9EED-79AB2BD47B4F}" type="pres">
      <dgm:prSet presAssocID="{FD6C54DB-62B1-4942-85BD-7E27AEB7B5D9}" presName="node" presStyleLbl="node1" presStyleIdx="8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A59F4DD-442B-458D-AF7E-C2BCC215D846}" type="pres">
      <dgm:prSet presAssocID="{E26EEA66-8EDD-4770-A608-B2E7E5E74B8E}" presName="sibTrans" presStyleLbl="sibTrans1D1" presStyleIdx="8" presStyleCnt="16"/>
      <dgm:spPr/>
      <dgm:t>
        <a:bodyPr/>
        <a:lstStyle/>
        <a:p>
          <a:endParaRPr lang="es-CO"/>
        </a:p>
      </dgm:t>
    </dgm:pt>
    <dgm:pt modelId="{E1C57D68-ADC0-40D1-B552-B56EE899ED7F}" type="pres">
      <dgm:prSet presAssocID="{E26EEA66-8EDD-4770-A608-B2E7E5E74B8E}" presName="connectorText" presStyleLbl="sibTrans1D1" presStyleIdx="8" presStyleCnt="16"/>
      <dgm:spPr/>
      <dgm:t>
        <a:bodyPr/>
        <a:lstStyle/>
        <a:p>
          <a:endParaRPr lang="es-CO"/>
        </a:p>
      </dgm:t>
    </dgm:pt>
    <dgm:pt modelId="{0B4359B6-A578-4AC5-B3C9-C7F0CB50C79A}" type="pres">
      <dgm:prSet presAssocID="{6062D2F3-FBD0-4FD3-B872-CC465BB7D1A3}" presName="node" presStyleLbl="node1" presStyleIdx="9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F17B71D-2BFD-4EE6-AF9B-AAC7B1CFAEF7}" type="pres">
      <dgm:prSet presAssocID="{C9C42C9A-4E87-4141-BFA3-BBDE00CAE19C}" presName="sibTrans" presStyleLbl="sibTrans1D1" presStyleIdx="9" presStyleCnt="16"/>
      <dgm:spPr/>
      <dgm:t>
        <a:bodyPr/>
        <a:lstStyle/>
        <a:p>
          <a:endParaRPr lang="es-CO"/>
        </a:p>
      </dgm:t>
    </dgm:pt>
    <dgm:pt modelId="{73D45A5E-A2EB-4453-B28B-A877B77E4270}" type="pres">
      <dgm:prSet presAssocID="{C9C42C9A-4E87-4141-BFA3-BBDE00CAE19C}" presName="connectorText" presStyleLbl="sibTrans1D1" presStyleIdx="9" presStyleCnt="16"/>
      <dgm:spPr/>
      <dgm:t>
        <a:bodyPr/>
        <a:lstStyle/>
        <a:p>
          <a:endParaRPr lang="es-CO"/>
        </a:p>
      </dgm:t>
    </dgm:pt>
    <dgm:pt modelId="{CC5F01BB-A312-4E33-A73F-AE9AC4D5FD9E}" type="pres">
      <dgm:prSet presAssocID="{DE972F3A-3B54-4699-A265-54BBEF43104E}" presName="node" presStyleLbl="node1" presStyleIdx="10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6A83346-F784-4FCF-B52A-BADBE67F25DE}" type="pres">
      <dgm:prSet presAssocID="{12F37603-8F30-40DA-BBF3-5A92CCBF379F}" presName="sibTrans" presStyleLbl="sibTrans1D1" presStyleIdx="10" presStyleCnt="16"/>
      <dgm:spPr/>
      <dgm:t>
        <a:bodyPr/>
        <a:lstStyle/>
        <a:p>
          <a:endParaRPr lang="es-CO"/>
        </a:p>
      </dgm:t>
    </dgm:pt>
    <dgm:pt modelId="{2E695FD1-DBC9-420A-88A6-50B57376D368}" type="pres">
      <dgm:prSet presAssocID="{12F37603-8F30-40DA-BBF3-5A92CCBF379F}" presName="connectorText" presStyleLbl="sibTrans1D1" presStyleIdx="10" presStyleCnt="16"/>
      <dgm:spPr/>
      <dgm:t>
        <a:bodyPr/>
        <a:lstStyle/>
        <a:p>
          <a:endParaRPr lang="es-CO"/>
        </a:p>
      </dgm:t>
    </dgm:pt>
    <dgm:pt modelId="{F20DD59F-4070-4D28-9913-3C45B292E02E}" type="pres">
      <dgm:prSet presAssocID="{28ACB407-D8FB-4BEB-A081-8213AAD564AA}" presName="node" presStyleLbl="node1" presStyleIdx="11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905D2B4-30C8-45C7-B7E6-284582903833}" type="pres">
      <dgm:prSet presAssocID="{78A02235-69F2-4CA5-85DE-4D16A3CEE272}" presName="sibTrans" presStyleLbl="sibTrans1D1" presStyleIdx="11" presStyleCnt="16"/>
      <dgm:spPr/>
      <dgm:t>
        <a:bodyPr/>
        <a:lstStyle/>
        <a:p>
          <a:endParaRPr lang="es-CO"/>
        </a:p>
      </dgm:t>
    </dgm:pt>
    <dgm:pt modelId="{402C4B4E-E5C5-40B6-9703-0C3B3178C4D4}" type="pres">
      <dgm:prSet presAssocID="{78A02235-69F2-4CA5-85DE-4D16A3CEE272}" presName="connectorText" presStyleLbl="sibTrans1D1" presStyleIdx="11" presStyleCnt="16"/>
      <dgm:spPr/>
      <dgm:t>
        <a:bodyPr/>
        <a:lstStyle/>
        <a:p>
          <a:endParaRPr lang="es-CO"/>
        </a:p>
      </dgm:t>
    </dgm:pt>
    <dgm:pt modelId="{5443BDF8-C5C2-44B6-8236-360674072F87}" type="pres">
      <dgm:prSet presAssocID="{B46D67E8-A849-405B-B503-5ADDD8C649E8}" presName="node" presStyleLbl="node1" presStyleIdx="12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E55616E-E9AB-4272-A6DA-7EAD71F16559}" type="pres">
      <dgm:prSet presAssocID="{176AC4EC-1576-4CC7-83DC-89837AB5F167}" presName="sibTrans" presStyleLbl="sibTrans1D1" presStyleIdx="12" presStyleCnt="16"/>
      <dgm:spPr/>
      <dgm:t>
        <a:bodyPr/>
        <a:lstStyle/>
        <a:p>
          <a:endParaRPr lang="es-CO"/>
        </a:p>
      </dgm:t>
    </dgm:pt>
    <dgm:pt modelId="{9218147E-3481-4354-A65F-BE10E0D96361}" type="pres">
      <dgm:prSet presAssocID="{176AC4EC-1576-4CC7-83DC-89837AB5F167}" presName="connectorText" presStyleLbl="sibTrans1D1" presStyleIdx="12" presStyleCnt="16"/>
      <dgm:spPr/>
      <dgm:t>
        <a:bodyPr/>
        <a:lstStyle/>
        <a:p>
          <a:endParaRPr lang="es-CO"/>
        </a:p>
      </dgm:t>
    </dgm:pt>
    <dgm:pt modelId="{C1039F8F-BD76-4050-879C-11A42B131A7E}" type="pres">
      <dgm:prSet presAssocID="{BBEE5A70-3C30-4AB4-96B5-E010B68FED03}" presName="node" presStyleLbl="node1" presStyleIdx="13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459D9DB-DC67-42EE-906E-B66273456612}" type="pres">
      <dgm:prSet presAssocID="{E0097031-A66E-48D7-9AD9-3CEC852555C9}" presName="sibTrans" presStyleLbl="sibTrans1D1" presStyleIdx="13" presStyleCnt="16"/>
      <dgm:spPr/>
      <dgm:t>
        <a:bodyPr/>
        <a:lstStyle/>
        <a:p>
          <a:endParaRPr lang="es-CO"/>
        </a:p>
      </dgm:t>
    </dgm:pt>
    <dgm:pt modelId="{03DAE4C9-627C-47C9-A21A-DBD3F30E2948}" type="pres">
      <dgm:prSet presAssocID="{E0097031-A66E-48D7-9AD9-3CEC852555C9}" presName="connectorText" presStyleLbl="sibTrans1D1" presStyleIdx="13" presStyleCnt="16"/>
      <dgm:spPr/>
      <dgm:t>
        <a:bodyPr/>
        <a:lstStyle/>
        <a:p>
          <a:endParaRPr lang="es-CO"/>
        </a:p>
      </dgm:t>
    </dgm:pt>
    <dgm:pt modelId="{073818BC-F9D6-4E28-886F-9D117D8EC7E2}" type="pres">
      <dgm:prSet presAssocID="{46E51226-4D77-4D6B-9137-18FB27888E31}" presName="node" presStyleLbl="node1" presStyleIdx="14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16E7782-706F-42F0-9FB9-C061B7BF9AFA}" type="pres">
      <dgm:prSet presAssocID="{63B7511D-8597-468F-8520-BD072D9FC564}" presName="sibTrans" presStyleLbl="sibTrans1D1" presStyleIdx="14" presStyleCnt="16"/>
      <dgm:spPr/>
      <dgm:t>
        <a:bodyPr/>
        <a:lstStyle/>
        <a:p>
          <a:endParaRPr lang="es-CO"/>
        </a:p>
      </dgm:t>
    </dgm:pt>
    <dgm:pt modelId="{D8DE77A6-0ABE-4ED2-BA6B-76814306E894}" type="pres">
      <dgm:prSet presAssocID="{63B7511D-8597-468F-8520-BD072D9FC564}" presName="connectorText" presStyleLbl="sibTrans1D1" presStyleIdx="14" presStyleCnt="16"/>
      <dgm:spPr/>
      <dgm:t>
        <a:bodyPr/>
        <a:lstStyle/>
        <a:p>
          <a:endParaRPr lang="es-CO"/>
        </a:p>
      </dgm:t>
    </dgm:pt>
    <dgm:pt modelId="{82B15EFB-CFD4-4113-B03F-2EE585C51E6E}" type="pres">
      <dgm:prSet presAssocID="{82E22D64-25C5-458B-ACAB-E9D50DA45854}" presName="node" presStyleLbl="node1" presStyleIdx="15" presStyleCnt="1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B81D264-1B9C-4129-B47B-406567ADF2C8}" type="pres">
      <dgm:prSet presAssocID="{2572D6D6-1F09-4FED-B8C2-21FBF2CCB332}" presName="sibTrans" presStyleLbl="sibTrans1D1" presStyleIdx="15" presStyleCnt="16"/>
      <dgm:spPr/>
      <dgm:t>
        <a:bodyPr/>
        <a:lstStyle/>
        <a:p>
          <a:endParaRPr lang="es-CO"/>
        </a:p>
      </dgm:t>
    </dgm:pt>
    <dgm:pt modelId="{232EFB1C-1ECD-46C0-972C-C16021BA4B8E}" type="pres">
      <dgm:prSet presAssocID="{2572D6D6-1F09-4FED-B8C2-21FBF2CCB332}" presName="connectorText" presStyleLbl="sibTrans1D1" presStyleIdx="15" presStyleCnt="16"/>
      <dgm:spPr/>
      <dgm:t>
        <a:bodyPr/>
        <a:lstStyle/>
        <a:p>
          <a:endParaRPr lang="es-CO"/>
        </a:p>
      </dgm:t>
    </dgm:pt>
    <dgm:pt modelId="{3EB07B1B-EC90-4788-B67C-D188D2CCE2FE}" type="pres">
      <dgm:prSet presAssocID="{4903D840-F01A-4DDC-9BEE-9F36F8A89715}" presName="node" presStyleLbl="node1" presStyleIdx="16" presStyleCnt="17" custScaleX="89487" custScaleY="3511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1D9D8E6-ACA2-44BE-95B7-FFB06BE33AA3}" type="presOf" srcId="{12F37603-8F30-40DA-BBF3-5A92CCBF379F}" destId="{F6A83346-F784-4FCF-B52A-BADBE67F25DE}" srcOrd="0" destOrd="0" presId="urn:microsoft.com/office/officeart/2005/8/layout/bProcess3"/>
    <dgm:cxn modelId="{ACB8CCE7-0248-47D0-9D21-4D634E663606}" srcId="{8A221867-FBA5-4CAE-8712-695E809CDAF7}" destId="{6062D2F3-FBD0-4FD3-B872-CC465BB7D1A3}" srcOrd="9" destOrd="0" parTransId="{53E4EB89-26F7-418E-82FF-2768F48210A3}" sibTransId="{C9C42C9A-4E87-4141-BFA3-BBDE00CAE19C}"/>
    <dgm:cxn modelId="{69F837E2-D877-4E9F-ACAC-2BD063F87994}" type="presOf" srcId="{B46D67E8-A849-405B-B503-5ADDD8C649E8}" destId="{5443BDF8-C5C2-44B6-8236-360674072F87}" srcOrd="0" destOrd="0" presId="urn:microsoft.com/office/officeart/2005/8/layout/bProcess3"/>
    <dgm:cxn modelId="{D282A973-8185-467E-B476-DD060A34C9EF}" type="presOf" srcId="{28ACB407-D8FB-4BEB-A081-8213AAD564AA}" destId="{F20DD59F-4070-4D28-9913-3C45B292E02E}" srcOrd="0" destOrd="0" presId="urn:microsoft.com/office/officeart/2005/8/layout/bProcess3"/>
    <dgm:cxn modelId="{882B5945-705D-49DC-B10D-FB33C5EF4216}" type="presOf" srcId="{12F37603-8F30-40DA-BBF3-5A92CCBF379F}" destId="{2E695FD1-DBC9-420A-88A6-50B57376D368}" srcOrd="1" destOrd="0" presId="urn:microsoft.com/office/officeart/2005/8/layout/bProcess3"/>
    <dgm:cxn modelId="{B7B135CD-C03E-4AEA-BF12-9ADBA38D86C6}" type="presOf" srcId="{E26EEA66-8EDD-4770-A608-B2E7E5E74B8E}" destId="{5A59F4DD-442B-458D-AF7E-C2BCC215D846}" srcOrd="0" destOrd="0" presId="urn:microsoft.com/office/officeart/2005/8/layout/bProcess3"/>
    <dgm:cxn modelId="{349D0C32-50CD-49EA-9655-3569C52E1D0D}" srcId="{8A221867-FBA5-4CAE-8712-695E809CDAF7}" destId="{42FA02BE-6489-434C-A45E-F6A0DE5804C4}" srcOrd="5" destOrd="0" parTransId="{F990D810-C917-48D1-BB0B-9788C47D4744}" sibTransId="{72966459-7FF3-4336-B3C1-4949E4CE48A8}"/>
    <dgm:cxn modelId="{C4454C70-431B-407E-B5A6-7F53FAE1D951}" type="presOf" srcId="{C5115176-FD15-4219-9EAA-935ADF037474}" destId="{F3FDE212-E8B0-43A7-9ABC-0B880E76835C}" srcOrd="0" destOrd="0" presId="urn:microsoft.com/office/officeart/2005/8/layout/bProcess3"/>
    <dgm:cxn modelId="{FA025F30-6CAF-44DF-A051-0C7B131E6B6C}" type="presOf" srcId="{E0097031-A66E-48D7-9AD9-3CEC852555C9}" destId="{03DAE4C9-627C-47C9-A21A-DBD3F30E2948}" srcOrd="1" destOrd="0" presId="urn:microsoft.com/office/officeart/2005/8/layout/bProcess3"/>
    <dgm:cxn modelId="{CD48D3C8-8AFE-4417-9993-E54FACEFFA9D}" type="presOf" srcId="{8BC31316-A32F-4FC2-9380-5BBF956E0BE4}" destId="{5AE0C1D4-F238-4B6A-97D9-80B916483EEA}" srcOrd="0" destOrd="0" presId="urn:microsoft.com/office/officeart/2005/8/layout/bProcess3"/>
    <dgm:cxn modelId="{4AE283A8-00B1-4C8B-8614-A31BD61666D4}" type="presOf" srcId="{2A66C33C-F386-4708-9897-C952AA06608D}" destId="{1EE75E6B-5F24-4C59-AE65-8090FB9F23FD}" srcOrd="0" destOrd="0" presId="urn:microsoft.com/office/officeart/2005/8/layout/bProcess3"/>
    <dgm:cxn modelId="{602733F6-4702-4719-AA1F-2568A21555ED}" type="presOf" srcId="{4BECA178-AF89-4C2A-BE4F-44CB0079147E}" destId="{A0F49103-B869-4EB7-9E0C-DCCB5DCB3061}" srcOrd="1" destOrd="0" presId="urn:microsoft.com/office/officeart/2005/8/layout/bProcess3"/>
    <dgm:cxn modelId="{E749879F-E8EE-4994-8ED4-3704C2CDBE5D}" type="presOf" srcId="{176AC4EC-1576-4CC7-83DC-89837AB5F167}" destId="{FE55616E-E9AB-4272-A6DA-7EAD71F16559}" srcOrd="0" destOrd="0" presId="urn:microsoft.com/office/officeart/2005/8/layout/bProcess3"/>
    <dgm:cxn modelId="{4018D1EB-F7F9-448E-9DBD-E60215EBC7BB}" type="presOf" srcId="{78A02235-69F2-4CA5-85DE-4D16A3CEE272}" destId="{F905D2B4-30C8-45C7-B7E6-284582903833}" srcOrd="0" destOrd="0" presId="urn:microsoft.com/office/officeart/2005/8/layout/bProcess3"/>
    <dgm:cxn modelId="{FCE2980C-E4A4-4AD2-93FB-2ACB9DF429AB}" type="presOf" srcId="{C9C42C9A-4E87-4141-BFA3-BBDE00CAE19C}" destId="{73D45A5E-A2EB-4453-B28B-A877B77E4270}" srcOrd="1" destOrd="0" presId="urn:microsoft.com/office/officeart/2005/8/layout/bProcess3"/>
    <dgm:cxn modelId="{95BB7A6E-6CC0-4589-A34B-8DB060B7D029}" type="presOf" srcId="{4CFD4EAD-BB6E-473C-A4E8-8E459F2522CC}" destId="{A571CBC5-6C9C-4F95-A57B-E296EC8AB7B6}" srcOrd="1" destOrd="0" presId="urn:microsoft.com/office/officeart/2005/8/layout/bProcess3"/>
    <dgm:cxn modelId="{D654BBE4-DA21-4E8D-9B3D-BE72E668BFF1}" type="presOf" srcId="{82E22D64-25C5-458B-ACAB-E9D50DA45854}" destId="{82B15EFB-CFD4-4113-B03F-2EE585C51E6E}" srcOrd="0" destOrd="0" presId="urn:microsoft.com/office/officeart/2005/8/layout/bProcess3"/>
    <dgm:cxn modelId="{40D3E817-75E3-40A5-B352-4A9C48D9E3EC}" srcId="{8A221867-FBA5-4CAE-8712-695E809CDAF7}" destId="{B46D67E8-A849-405B-B503-5ADDD8C649E8}" srcOrd="12" destOrd="0" parTransId="{0DB07E65-0D52-46DE-858D-0D8E5D74510F}" sibTransId="{176AC4EC-1576-4CC7-83DC-89837AB5F167}"/>
    <dgm:cxn modelId="{FA9F34C9-725D-4C11-AA4D-96CFB3ECEDAE}" srcId="{8A221867-FBA5-4CAE-8712-695E809CDAF7}" destId="{1B0A4F95-76A0-480B-9449-61DCCBC9BC4C}" srcOrd="3" destOrd="0" parTransId="{537C843A-D4A3-4B69-9F38-D2D440B997D1}" sibTransId="{7F08C584-B8EE-4632-9E9A-2160ADA8B649}"/>
    <dgm:cxn modelId="{A7ECF8DC-B20C-47D0-B41F-52B7366EDCE7}" srcId="{8A221867-FBA5-4CAE-8712-695E809CDAF7}" destId="{82E22D64-25C5-458B-ACAB-E9D50DA45854}" srcOrd="15" destOrd="0" parTransId="{859F80B5-3330-4C7B-9DA6-8B3E48B224B5}" sibTransId="{2572D6D6-1F09-4FED-B8C2-21FBF2CCB332}"/>
    <dgm:cxn modelId="{896A10B9-60B7-4CDB-B25B-390EA32FD9C1}" srcId="{8A221867-FBA5-4CAE-8712-695E809CDAF7}" destId="{28ACB407-D8FB-4BEB-A081-8213AAD564AA}" srcOrd="11" destOrd="0" parTransId="{EF8880AB-1C7A-4FBB-9F9E-3F7F656EFA4F}" sibTransId="{78A02235-69F2-4CA5-85DE-4D16A3CEE272}"/>
    <dgm:cxn modelId="{95A12B9D-DE94-4346-9F8F-65DAB4AB9428}" type="presOf" srcId="{9128CC78-BB85-452A-A237-9D9518D234B0}" destId="{B91AA6D7-BF05-4FBA-A697-0DA0688E340D}" srcOrd="0" destOrd="0" presId="urn:microsoft.com/office/officeart/2005/8/layout/bProcess3"/>
    <dgm:cxn modelId="{CD091B31-0BFB-4426-A870-CD28A6C19BF0}" type="presOf" srcId="{2572D6D6-1F09-4FED-B8C2-21FBF2CCB332}" destId="{9B81D264-1B9C-4129-B47B-406567ADF2C8}" srcOrd="0" destOrd="0" presId="urn:microsoft.com/office/officeart/2005/8/layout/bProcess3"/>
    <dgm:cxn modelId="{9B78CD5E-7D71-4DC9-A6A0-3E8CE3B15816}" srcId="{8A221867-FBA5-4CAE-8712-695E809CDAF7}" destId="{4903D840-F01A-4DDC-9BEE-9F36F8A89715}" srcOrd="16" destOrd="0" parTransId="{4240C27E-8FA6-4A0A-9DEC-773C666FFF6F}" sibTransId="{510ADBCA-CAE0-421C-8E44-F48259856499}"/>
    <dgm:cxn modelId="{2D5B03DD-B151-476C-A366-5557A3BD85E9}" srcId="{8A221867-FBA5-4CAE-8712-695E809CDAF7}" destId="{8BC31316-A32F-4FC2-9380-5BBF956E0BE4}" srcOrd="7" destOrd="0" parTransId="{D85F19FA-E277-43DE-9C9C-41E458C95155}" sibTransId="{74F9B0C5-E645-4CE7-9134-E0CE7DDAE7B3}"/>
    <dgm:cxn modelId="{6DD333E1-FC73-40E0-9211-767B823C33B4}" type="presOf" srcId="{74F9B0C5-E645-4CE7-9134-E0CE7DDAE7B3}" destId="{25A65FD5-BC02-4DF0-92B6-502F279D0D67}" srcOrd="0" destOrd="0" presId="urn:microsoft.com/office/officeart/2005/8/layout/bProcess3"/>
    <dgm:cxn modelId="{00590F6F-6089-4C5E-A22D-8A999F1EE9F0}" srcId="{8A221867-FBA5-4CAE-8712-695E809CDAF7}" destId="{DE972F3A-3B54-4699-A265-54BBEF43104E}" srcOrd="10" destOrd="0" parTransId="{5E97D883-CDEE-4852-8F46-4D6FE423A4D6}" sibTransId="{12F37603-8F30-40DA-BBF3-5A92CCBF379F}"/>
    <dgm:cxn modelId="{8316A18B-FEAC-4BD0-BA2B-DFC571B4A73C}" srcId="{8A221867-FBA5-4CAE-8712-695E809CDAF7}" destId="{46E51226-4D77-4D6B-9137-18FB27888E31}" srcOrd="14" destOrd="0" parTransId="{94CF1D89-81BB-4503-BDEC-0DC673193AB9}" sibTransId="{63B7511D-8597-468F-8520-BD072D9FC564}"/>
    <dgm:cxn modelId="{7D652CF0-644A-479F-BA06-FFF9B37AF1AA}" type="presOf" srcId="{46E51226-4D77-4D6B-9137-18FB27888E31}" destId="{073818BC-F9D6-4E28-886F-9D117D8EC7E2}" srcOrd="0" destOrd="0" presId="urn:microsoft.com/office/officeart/2005/8/layout/bProcess3"/>
    <dgm:cxn modelId="{CD1F16EE-A7F8-4020-BFD0-5F803293C558}" type="presOf" srcId="{78A02235-69F2-4CA5-85DE-4D16A3CEE272}" destId="{402C4B4E-E5C5-40B6-9703-0C3B3178C4D4}" srcOrd="1" destOrd="0" presId="urn:microsoft.com/office/officeart/2005/8/layout/bProcess3"/>
    <dgm:cxn modelId="{41E8FC69-4AEE-4E2D-9892-4D1286C08AB1}" type="presOf" srcId="{58EE145F-1E45-48E5-9752-9D6223058A09}" destId="{205174CD-2490-446E-BCD9-7E1A65A54C85}" srcOrd="0" destOrd="0" presId="urn:microsoft.com/office/officeart/2005/8/layout/bProcess3"/>
    <dgm:cxn modelId="{C55024CA-0BAF-4817-ADF6-372904DA8AF6}" type="presOf" srcId="{BBEE5A70-3C30-4AB4-96B5-E010B68FED03}" destId="{C1039F8F-BD76-4050-879C-11A42B131A7E}" srcOrd="0" destOrd="0" presId="urn:microsoft.com/office/officeart/2005/8/layout/bProcess3"/>
    <dgm:cxn modelId="{38A009AF-ABE5-4638-BDF4-01E7659FA3A8}" type="presOf" srcId="{8A221867-FBA5-4CAE-8712-695E809CDAF7}" destId="{B71ED89A-F7DC-4A3C-98F4-76E41502A40B}" srcOrd="0" destOrd="0" presId="urn:microsoft.com/office/officeart/2005/8/layout/bProcess3"/>
    <dgm:cxn modelId="{C87ECE37-AECA-49EC-8E8C-CDA6AEC76C07}" type="presOf" srcId="{97C58ADB-7AA9-41B4-894D-27807EDBD96E}" destId="{10AE5D14-0F94-4F6A-8C28-75A6DC73754A}" srcOrd="0" destOrd="0" presId="urn:microsoft.com/office/officeart/2005/8/layout/bProcess3"/>
    <dgm:cxn modelId="{6526B13C-F6C6-4D0A-ADD5-5F900ADD5588}" type="presOf" srcId="{6062D2F3-FBD0-4FD3-B872-CC465BB7D1A3}" destId="{0B4359B6-A578-4AC5-B3C9-C7F0CB50C79A}" srcOrd="0" destOrd="0" presId="urn:microsoft.com/office/officeart/2005/8/layout/bProcess3"/>
    <dgm:cxn modelId="{E0D746D4-A7F4-4100-A84D-7CACCB86FD99}" type="presOf" srcId="{63B7511D-8597-468F-8520-BD072D9FC564}" destId="{216E7782-706F-42F0-9FB9-C061B7BF9AFA}" srcOrd="0" destOrd="0" presId="urn:microsoft.com/office/officeart/2005/8/layout/bProcess3"/>
    <dgm:cxn modelId="{88CD6E10-4B77-4674-BCDE-D67284FAEBCF}" type="presOf" srcId="{2572D6D6-1F09-4FED-B8C2-21FBF2CCB332}" destId="{232EFB1C-1ECD-46C0-972C-C16021BA4B8E}" srcOrd="1" destOrd="0" presId="urn:microsoft.com/office/officeart/2005/8/layout/bProcess3"/>
    <dgm:cxn modelId="{D7CC22A8-7204-4ACB-88E2-A95AB17A757F}" type="presOf" srcId="{C9C42C9A-4E87-4141-BFA3-BBDE00CAE19C}" destId="{CF17B71D-2BFD-4EE6-AF9B-AAC7B1CFAEF7}" srcOrd="0" destOrd="0" presId="urn:microsoft.com/office/officeart/2005/8/layout/bProcess3"/>
    <dgm:cxn modelId="{9225083F-1BAA-414D-AC5D-EB12AACB84BF}" type="presOf" srcId="{74F9B0C5-E645-4CE7-9134-E0CE7DDAE7B3}" destId="{1115C6E6-BDEB-4C78-985B-04337C409A12}" srcOrd="1" destOrd="0" presId="urn:microsoft.com/office/officeart/2005/8/layout/bProcess3"/>
    <dgm:cxn modelId="{14C9BA6B-4373-4976-9223-ED1021C3652C}" type="presOf" srcId="{E26EEA66-8EDD-4770-A608-B2E7E5E74B8E}" destId="{E1C57D68-ADC0-40D1-B552-B56EE899ED7F}" srcOrd="1" destOrd="0" presId="urn:microsoft.com/office/officeart/2005/8/layout/bProcess3"/>
    <dgm:cxn modelId="{0E277358-CA59-421F-9265-4138ABD3F3F4}" type="presOf" srcId="{DE972F3A-3B54-4699-A265-54BBEF43104E}" destId="{CC5F01BB-A312-4E33-A73F-AE9AC4D5FD9E}" srcOrd="0" destOrd="0" presId="urn:microsoft.com/office/officeart/2005/8/layout/bProcess3"/>
    <dgm:cxn modelId="{D7C31A88-F027-4B60-8DE2-7E4F2485383A}" type="presOf" srcId="{343A9D17-7E7A-40A0-95CC-8C6E79A7A452}" destId="{546C7CD6-724C-4312-B671-F4C46BEB30B7}" srcOrd="0" destOrd="0" presId="urn:microsoft.com/office/officeart/2005/8/layout/bProcess3"/>
    <dgm:cxn modelId="{00125652-255B-4890-A422-AFBDF26F0124}" type="presOf" srcId="{BF07FF4D-13D2-4BAE-9078-8939D7CEAAA5}" destId="{E2A91D62-1F28-4ED0-A0C6-36ACA2E641E9}" srcOrd="1" destOrd="0" presId="urn:microsoft.com/office/officeart/2005/8/layout/bProcess3"/>
    <dgm:cxn modelId="{6B10E6F7-B9C8-4826-BA1A-D5A1F1C05563}" type="presOf" srcId="{176AC4EC-1576-4CC7-83DC-89837AB5F167}" destId="{9218147E-3481-4354-A65F-BE10E0D96361}" srcOrd="1" destOrd="0" presId="urn:microsoft.com/office/officeart/2005/8/layout/bProcess3"/>
    <dgm:cxn modelId="{A67F6E54-0731-4A1E-8261-6A96A517F7AF}" srcId="{8A221867-FBA5-4CAE-8712-695E809CDAF7}" destId="{FD6C54DB-62B1-4942-85BD-7E27AEB7B5D9}" srcOrd="8" destOrd="0" parTransId="{554E98A9-50D6-4C03-90F2-4ADF2CE90682}" sibTransId="{E26EEA66-8EDD-4770-A608-B2E7E5E74B8E}"/>
    <dgm:cxn modelId="{69B2E0E0-5D0B-4037-8E4B-047BC825D357}" srcId="{8A221867-FBA5-4CAE-8712-695E809CDAF7}" destId="{9128CC78-BB85-452A-A237-9D9518D234B0}" srcOrd="0" destOrd="0" parTransId="{2AA93935-F82F-4B66-A693-CDC2740E41AE}" sibTransId="{4CFD4EAD-BB6E-473C-A4E8-8E459F2522CC}"/>
    <dgm:cxn modelId="{968D7DBB-901A-4516-83CA-17FD2AFF585F}" type="presOf" srcId="{97C58ADB-7AA9-41B4-894D-27807EDBD96E}" destId="{6B2B256D-C03A-4BBC-8E4B-44B0AC70640B}" srcOrd="1" destOrd="0" presId="urn:microsoft.com/office/officeart/2005/8/layout/bProcess3"/>
    <dgm:cxn modelId="{DF2B0F4C-97B1-4790-A607-8852720F80DB}" type="presOf" srcId="{4BECA178-AF89-4C2A-BE4F-44CB0079147E}" destId="{6E6C4217-E7A8-48EA-B6D9-B97440A46D5E}" srcOrd="0" destOrd="0" presId="urn:microsoft.com/office/officeart/2005/8/layout/bProcess3"/>
    <dgm:cxn modelId="{879B0082-D39E-488B-86A4-3758B20208E5}" type="presOf" srcId="{4CFD4EAD-BB6E-473C-A4E8-8E459F2522CC}" destId="{C58D262D-35AD-46ED-880C-F9B89B411896}" srcOrd="0" destOrd="0" presId="urn:microsoft.com/office/officeart/2005/8/layout/bProcess3"/>
    <dgm:cxn modelId="{10404395-A174-450E-99F5-08AE7F225FFF}" srcId="{8A221867-FBA5-4CAE-8712-695E809CDAF7}" destId="{BBEE5A70-3C30-4AB4-96B5-E010B68FED03}" srcOrd="13" destOrd="0" parTransId="{033532C5-DCB5-4E26-A0BD-EBF5CD964590}" sibTransId="{E0097031-A66E-48D7-9AD9-3CEC852555C9}"/>
    <dgm:cxn modelId="{CACB141B-4E98-42F6-83AE-D4956D6247FE}" srcId="{8A221867-FBA5-4CAE-8712-695E809CDAF7}" destId="{2A66C33C-F386-4708-9897-C952AA06608D}" srcOrd="4" destOrd="0" parTransId="{91085AB3-46F2-4FE1-9050-A54E60CAA413}" sibTransId="{BF07FF4D-13D2-4BAE-9078-8939D7CEAAA5}"/>
    <dgm:cxn modelId="{62605D4C-DC10-4B10-B738-C56930BD16DC}" type="presOf" srcId="{C5115176-FD15-4219-9EAA-935ADF037474}" destId="{DAC3F05B-673C-407A-99F4-86932F4087D9}" srcOrd="1" destOrd="0" presId="urn:microsoft.com/office/officeart/2005/8/layout/bProcess3"/>
    <dgm:cxn modelId="{A2D96CDE-0D45-42F0-B71A-EE40A43B4193}" type="presOf" srcId="{FD6C54DB-62B1-4942-85BD-7E27AEB7B5D9}" destId="{A13AEC61-6A3A-4327-9EED-79AB2BD47B4F}" srcOrd="0" destOrd="0" presId="urn:microsoft.com/office/officeart/2005/8/layout/bProcess3"/>
    <dgm:cxn modelId="{30D800AB-9723-423C-8BA5-BFA4E700B243}" srcId="{8A221867-FBA5-4CAE-8712-695E809CDAF7}" destId="{E345D539-041E-4F2F-A989-C827E6699C12}" srcOrd="6" destOrd="0" parTransId="{6B3DF0F6-8EBD-4281-B777-427A5693C20B}" sibTransId="{4BECA178-AF89-4C2A-BE4F-44CB0079147E}"/>
    <dgm:cxn modelId="{BF873FE8-D9D8-4531-8ED6-AA6F6139A3B1}" type="presOf" srcId="{1B0A4F95-76A0-480B-9449-61DCCBC9BC4C}" destId="{7AE33428-4FFF-4B72-857C-E1701C44E041}" srcOrd="0" destOrd="0" presId="urn:microsoft.com/office/officeart/2005/8/layout/bProcess3"/>
    <dgm:cxn modelId="{13BA8249-0671-4061-BFF3-CF72FC09DADB}" type="presOf" srcId="{42FA02BE-6489-434C-A45E-F6A0DE5804C4}" destId="{B787372A-783B-48C1-BFBE-8BE4F34168C6}" srcOrd="0" destOrd="0" presId="urn:microsoft.com/office/officeart/2005/8/layout/bProcess3"/>
    <dgm:cxn modelId="{1A50CA11-1605-4FED-A148-7E1757035D93}" type="presOf" srcId="{E345D539-041E-4F2F-A989-C827E6699C12}" destId="{2EB6C185-7F2E-47D3-882A-5E1EBB23D8C3}" srcOrd="0" destOrd="0" presId="urn:microsoft.com/office/officeart/2005/8/layout/bProcess3"/>
    <dgm:cxn modelId="{861C9FE5-12AB-46C8-AC0C-3EC1A76BAE1E}" type="presOf" srcId="{72966459-7FF3-4336-B3C1-4949E4CE48A8}" destId="{8D4C8350-4B33-4669-A670-8A9843480274}" srcOrd="1" destOrd="0" presId="urn:microsoft.com/office/officeart/2005/8/layout/bProcess3"/>
    <dgm:cxn modelId="{8CCABFF7-2B6E-415D-9C88-DB1C3B947156}" type="presOf" srcId="{7F08C584-B8EE-4632-9E9A-2160ADA8B649}" destId="{8EBEC673-66D6-419D-94CF-7E9ED14D6ADE}" srcOrd="1" destOrd="0" presId="urn:microsoft.com/office/officeart/2005/8/layout/bProcess3"/>
    <dgm:cxn modelId="{90E5A15A-53D2-41C8-9551-607ED35DF7C6}" type="presOf" srcId="{BF07FF4D-13D2-4BAE-9078-8939D7CEAAA5}" destId="{E10EA217-74F1-4D5C-A4D5-AF6A307A1539}" srcOrd="0" destOrd="0" presId="urn:microsoft.com/office/officeart/2005/8/layout/bProcess3"/>
    <dgm:cxn modelId="{41E807E4-0451-4246-893F-1DC4BD7C6F5D}" type="presOf" srcId="{4903D840-F01A-4DDC-9BEE-9F36F8A89715}" destId="{3EB07B1B-EC90-4788-B67C-D188D2CCE2FE}" srcOrd="0" destOrd="0" presId="urn:microsoft.com/office/officeart/2005/8/layout/bProcess3"/>
    <dgm:cxn modelId="{D70CDD04-73D7-4179-9C0D-4CC086D3F5D2}" srcId="{8A221867-FBA5-4CAE-8712-695E809CDAF7}" destId="{343A9D17-7E7A-40A0-95CC-8C6E79A7A452}" srcOrd="2" destOrd="0" parTransId="{4F3467F2-B62D-4E52-BA1A-D657C5304843}" sibTransId="{C5115176-FD15-4219-9EAA-935ADF037474}"/>
    <dgm:cxn modelId="{E0E2D656-5C04-4453-9C8F-F029981773C6}" type="presOf" srcId="{7F08C584-B8EE-4632-9E9A-2160ADA8B649}" destId="{7F6BBC0C-8700-43FE-A739-0B06EE8B3D93}" srcOrd="0" destOrd="0" presId="urn:microsoft.com/office/officeart/2005/8/layout/bProcess3"/>
    <dgm:cxn modelId="{FC3689DF-69B2-43BA-B7B8-E239765F9E0C}" type="presOf" srcId="{72966459-7FF3-4336-B3C1-4949E4CE48A8}" destId="{D5A48D83-288B-4219-8A43-DE0BE5FC4EAD}" srcOrd="0" destOrd="0" presId="urn:microsoft.com/office/officeart/2005/8/layout/bProcess3"/>
    <dgm:cxn modelId="{6A8DF65A-9531-4E64-B17B-3AB5BF3A1EF5}" srcId="{8A221867-FBA5-4CAE-8712-695E809CDAF7}" destId="{58EE145F-1E45-48E5-9752-9D6223058A09}" srcOrd="1" destOrd="0" parTransId="{DBD5879C-7963-425A-8040-7947ACAAB0AB}" sibTransId="{97C58ADB-7AA9-41B4-894D-27807EDBD96E}"/>
    <dgm:cxn modelId="{9BE304F0-9501-4B27-8656-1F3733FECAF9}" type="presOf" srcId="{63B7511D-8597-468F-8520-BD072D9FC564}" destId="{D8DE77A6-0ABE-4ED2-BA6B-76814306E894}" srcOrd="1" destOrd="0" presId="urn:microsoft.com/office/officeart/2005/8/layout/bProcess3"/>
    <dgm:cxn modelId="{1B91CF54-0D40-4731-A175-8307E79FEE90}" type="presOf" srcId="{E0097031-A66E-48D7-9AD9-3CEC852555C9}" destId="{E459D9DB-DC67-42EE-906E-B66273456612}" srcOrd="0" destOrd="0" presId="urn:microsoft.com/office/officeart/2005/8/layout/bProcess3"/>
    <dgm:cxn modelId="{E5B8D14C-8E7B-4EA3-B89A-D11F1C3800E0}" type="presParOf" srcId="{B71ED89A-F7DC-4A3C-98F4-76E41502A40B}" destId="{B91AA6D7-BF05-4FBA-A697-0DA0688E340D}" srcOrd="0" destOrd="0" presId="urn:microsoft.com/office/officeart/2005/8/layout/bProcess3"/>
    <dgm:cxn modelId="{D46D0CCF-CCDA-4EB5-B18F-E1426DBE1635}" type="presParOf" srcId="{B71ED89A-F7DC-4A3C-98F4-76E41502A40B}" destId="{C58D262D-35AD-46ED-880C-F9B89B411896}" srcOrd="1" destOrd="0" presId="urn:microsoft.com/office/officeart/2005/8/layout/bProcess3"/>
    <dgm:cxn modelId="{C7DF900B-5F2D-4AD0-B324-02ECA64B3771}" type="presParOf" srcId="{C58D262D-35AD-46ED-880C-F9B89B411896}" destId="{A571CBC5-6C9C-4F95-A57B-E296EC8AB7B6}" srcOrd="0" destOrd="0" presId="urn:microsoft.com/office/officeart/2005/8/layout/bProcess3"/>
    <dgm:cxn modelId="{C41834B2-61D2-4275-B3E1-0513DAD02458}" type="presParOf" srcId="{B71ED89A-F7DC-4A3C-98F4-76E41502A40B}" destId="{205174CD-2490-446E-BCD9-7E1A65A54C85}" srcOrd="2" destOrd="0" presId="urn:microsoft.com/office/officeart/2005/8/layout/bProcess3"/>
    <dgm:cxn modelId="{2741EE9C-D70B-4482-B169-257BAE5BFDDA}" type="presParOf" srcId="{B71ED89A-F7DC-4A3C-98F4-76E41502A40B}" destId="{10AE5D14-0F94-4F6A-8C28-75A6DC73754A}" srcOrd="3" destOrd="0" presId="urn:microsoft.com/office/officeart/2005/8/layout/bProcess3"/>
    <dgm:cxn modelId="{A1046753-9DF4-4840-B432-44780FF0FDE5}" type="presParOf" srcId="{10AE5D14-0F94-4F6A-8C28-75A6DC73754A}" destId="{6B2B256D-C03A-4BBC-8E4B-44B0AC70640B}" srcOrd="0" destOrd="0" presId="urn:microsoft.com/office/officeart/2005/8/layout/bProcess3"/>
    <dgm:cxn modelId="{67765269-C7B2-4C7F-B2C9-C3D46FC611D5}" type="presParOf" srcId="{B71ED89A-F7DC-4A3C-98F4-76E41502A40B}" destId="{546C7CD6-724C-4312-B671-F4C46BEB30B7}" srcOrd="4" destOrd="0" presId="urn:microsoft.com/office/officeart/2005/8/layout/bProcess3"/>
    <dgm:cxn modelId="{90F3F6B9-EBC2-451F-BFA5-309252ADF4D4}" type="presParOf" srcId="{B71ED89A-F7DC-4A3C-98F4-76E41502A40B}" destId="{F3FDE212-E8B0-43A7-9ABC-0B880E76835C}" srcOrd="5" destOrd="0" presId="urn:microsoft.com/office/officeart/2005/8/layout/bProcess3"/>
    <dgm:cxn modelId="{1DA6B469-7233-47F1-A0B3-4AED7CFA1006}" type="presParOf" srcId="{F3FDE212-E8B0-43A7-9ABC-0B880E76835C}" destId="{DAC3F05B-673C-407A-99F4-86932F4087D9}" srcOrd="0" destOrd="0" presId="urn:microsoft.com/office/officeart/2005/8/layout/bProcess3"/>
    <dgm:cxn modelId="{FD1563FC-2BE8-4F3E-9F4A-033D4942A14F}" type="presParOf" srcId="{B71ED89A-F7DC-4A3C-98F4-76E41502A40B}" destId="{7AE33428-4FFF-4B72-857C-E1701C44E041}" srcOrd="6" destOrd="0" presId="urn:microsoft.com/office/officeart/2005/8/layout/bProcess3"/>
    <dgm:cxn modelId="{005C26D0-9FD5-4455-A717-8BD620D0063C}" type="presParOf" srcId="{B71ED89A-F7DC-4A3C-98F4-76E41502A40B}" destId="{7F6BBC0C-8700-43FE-A739-0B06EE8B3D93}" srcOrd="7" destOrd="0" presId="urn:microsoft.com/office/officeart/2005/8/layout/bProcess3"/>
    <dgm:cxn modelId="{B55D396D-0627-4540-9809-87EDDFAB4203}" type="presParOf" srcId="{7F6BBC0C-8700-43FE-A739-0B06EE8B3D93}" destId="{8EBEC673-66D6-419D-94CF-7E9ED14D6ADE}" srcOrd="0" destOrd="0" presId="urn:microsoft.com/office/officeart/2005/8/layout/bProcess3"/>
    <dgm:cxn modelId="{B9705ACC-6D36-4852-9823-FA88417EAB07}" type="presParOf" srcId="{B71ED89A-F7DC-4A3C-98F4-76E41502A40B}" destId="{1EE75E6B-5F24-4C59-AE65-8090FB9F23FD}" srcOrd="8" destOrd="0" presId="urn:microsoft.com/office/officeart/2005/8/layout/bProcess3"/>
    <dgm:cxn modelId="{DFAA2AB9-F203-4653-BD90-E70D6507BD49}" type="presParOf" srcId="{B71ED89A-F7DC-4A3C-98F4-76E41502A40B}" destId="{E10EA217-74F1-4D5C-A4D5-AF6A307A1539}" srcOrd="9" destOrd="0" presId="urn:microsoft.com/office/officeart/2005/8/layout/bProcess3"/>
    <dgm:cxn modelId="{4C2E350F-DCBD-4B84-8F74-5D798A27C28E}" type="presParOf" srcId="{E10EA217-74F1-4D5C-A4D5-AF6A307A1539}" destId="{E2A91D62-1F28-4ED0-A0C6-36ACA2E641E9}" srcOrd="0" destOrd="0" presId="urn:microsoft.com/office/officeart/2005/8/layout/bProcess3"/>
    <dgm:cxn modelId="{F0EBFF2E-5817-4F97-98C1-2AF4557E4B91}" type="presParOf" srcId="{B71ED89A-F7DC-4A3C-98F4-76E41502A40B}" destId="{B787372A-783B-48C1-BFBE-8BE4F34168C6}" srcOrd="10" destOrd="0" presId="urn:microsoft.com/office/officeart/2005/8/layout/bProcess3"/>
    <dgm:cxn modelId="{7679ED62-3A37-4E09-ADDA-D2065069497B}" type="presParOf" srcId="{B71ED89A-F7DC-4A3C-98F4-76E41502A40B}" destId="{D5A48D83-288B-4219-8A43-DE0BE5FC4EAD}" srcOrd="11" destOrd="0" presId="urn:microsoft.com/office/officeart/2005/8/layout/bProcess3"/>
    <dgm:cxn modelId="{552BB0DF-A1F1-4B2F-A04E-D29FE910CDC5}" type="presParOf" srcId="{D5A48D83-288B-4219-8A43-DE0BE5FC4EAD}" destId="{8D4C8350-4B33-4669-A670-8A9843480274}" srcOrd="0" destOrd="0" presId="urn:microsoft.com/office/officeart/2005/8/layout/bProcess3"/>
    <dgm:cxn modelId="{10F1C017-211E-4FD1-85F8-9B7FA645F3D9}" type="presParOf" srcId="{B71ED89A-F7DC-4A3C-98F4-76E41502A40B}" destId="{2EB6C185-7F2E-47D3-882A-5E1EBB23D8C3}" srcOrd="12" destOrd="0" presId="urn:microsoft.com/office/officeart/2005/8/layout/bProcess3"/>
    <dgm:cxn modelId="{63C98747-71DC-443E-9D81-BEC276FAADAA}" type="presParOf" srcId="{B71ED89A-F7DC-4A3C-98F4-76E41502A40B}" destId="{6E6C4217-E7A8-48EA-B6D9-B97440A46D5E}" srcOrd="13" destOrd="0" presId="urn:microsoft.com/office/officeart/2005/8/layout/bProcess3"/>
    <dgm:cxn modelId="{048A3337-EA8E-4A84-ADAF-F4201570AD6A}" type="presParOf" srcId="{6E6C4217-E7A8-48EA-B6D9-B97440A46D5E}" destId="{A0F49103-B869-4EB7-9E0C-DCCB5DCB3061}" srcOrd="0" destOrd="0" presId="urn:microsoft.com/office/officeart/2005/8/layout/bProcess3"/>
    <dgm:cxn modelId="{241383D3-EA42-4F75-B994-DECE399C4648}" type="presParOf" srcId="{B71ED89A-F7DC-4A3C-98F4-76E41502A40B}" destId="{5AE0C1D4-F238-4B6A-97D9-80B916483EEA}" srcOrd="14" destOrd="0" presId="urn:microsoft.com/office/officeart/2005/8/layout/bProcess3"/>
    <dgm:cxn modelId="{E9B71E16-50F1-40C8-8310-8B18D47D9634}" type="presParOf" srcId="{B71ED89A-F7DC-4A3C-98F4-76E41502A40B}" destId="{25A65FD5-BC02-4DF0-92B6-502F279D0D67}" srcOrd="15" destOrd="0" presId="urn:microsoft.com/office/officeart/2005/8/layout/bProcess3"/>
    <dgm:cxn modelId="{098F1BAE-05E9-41C4-BB58-94A4D24E4E12}" type="presParOf" srcId="{25A65FD5-BC02-4DF0-92B6-502F279D0D67}" destId="{1115C6E6-BDEB-4C78-985B-04337C409A12}" srcOrd="0" destOrd="0" presId="urn:microsoft.com/office/officeart/2005/8/layout/bProcess3"/>
    <dgm:cxn modelId="{925569A7-96BE-488D-BAF6-93854BC9DCE3}" type="presParOf" srcId="{B71ED89A-F7DC-4A3C-98F4-76E41502A40B}" destId="{A13AEC61-6A3A-4327-9EED-79AB2BD47B4F}" srcOrd="16" destOrd="0" presId="urn:microsoft.com/office/officeart/2005/8/layout/bProcess3"/>
    <dgm:cxn modelId="{6172B0CF-75F5-4554-AD01-803B076BC50C}" type="presParOf" srcId="{B71ED89A-F7DC-4A3C-98F4-76E41502A40B}" destId="{5A59F4DD-442B-458D-AF7E-C2BCC215D846}" srcOrd="17" destOrd="0" presId="urn:microsoft.com/office/officeart/2005/8/layout/bProcess3"/>
    <dgm:cxn modelId="{8198E508-D11E-4623-8919-7D67F11382BB}" type="presParOf" srcId="{5A59F4DD-442B-458D-AF7E-C2BCC215D846}" destId="{E1C57D68-ADC0-40D1-B552-B56EE899ED7F}" srcOrd="0" destOrd="0" presId="urn:microsoft.com/office/officeart/2005/8/layout/bProcess3"/>
    <dgm:cxn modelId="{0C47A25D-BD8E-4131-9C1D-28BA5A65D3B6}" type="presParOf" srcId="{B71ED89A-F7DC-4A3C-98F4-76E41502A40B}" destId="{0B4359B6-A578-4AC5-B3C9-C7F0CB50C79A}" srcOrd="18" destOrd="0" presId="urn:microsoft.com/office/officeart/2005/8/layout/bProcess3"/>
    <dgm:cxn modelId="{2B214942-2473-4499-90E1-920B2E385028}" type="presParOf" srcId="{B71ED89A-F7DC-4A3C-98F4-76E41502A40B}" destId="{CF17B71D-2BFD-4EE6-AF9B-AAC7B1CFAEF7}" srcOrd="19" destOrd="0" presId="urn:microsoft.com/office/officeart/2005/8/layout/bProcess3"/>
    <dgm:cxn modelId="{8F5218B0-10C6-4A8C-8F11-E86B97B3187C}" type="presParOf" srcId="{CF17B71D-2BFD-4EE6-AF9B-AAC7B1CFAEF7}" destId="{73D45A5E-A2EB-4453-B28B-A877B77E4270}" srcOrd="0" destOrd="0" presId="urn:microsoft.com/office/officeart/2005/8/layout/bProcess3"/>
    <dgm:cxn modelId="{207EC6B9-E446-4C97-9E11-6BFCED5AE8D8}" type="presParOf" srcId="{B71ED89A-F7DC-4A3C-98F4-76E41502A40B}" destId="{CC5F01BB-A312-4E33-A73F-AE9AC4D5FD9E}" srcOrd="20" destOrd="0" presId="urn:microsoft.com/office/officeart/2005/8/layout/bProcess3"/>
    <dgm:cxn modelId="{F28D2F82-91F6-4641-8858-37F98D51F5FB}" type="presParOf" srcId="{B71ED89A-F7DC-4A3C-98F4-76E41502A40B}" destId="{F6A83346-F784-4FCF-B52A-BADBE67F25DE}" srcOrd="21" destOrd="0" presId="urn:microsoft.com/office/officeart/2005/8/layout/bProcess3"/>
    <dgm:cxn modelId="{94FEFA1D-74B5-4233-9D36-CB4DB8AAA619}" type="presParOf" srcId="{F6A83346-F784-4FCF-B52A-BADBE67F25DE}" destId="{2E695FD1-DBC9-420A-88A6-50B57376D368}" srcOrd="0" destOrd="0" presId="urn:microsoft.com/office/officeart/2005/8/layout/bProcess3"/>
    <dgm:cxn modelId="{54196828-F74C-4AC5-9832-D30FC407DDD5}" type="presParOf" srcId="{B71ED89A-F7DC-4A3C-98F4-76E41502A40B}" destId="{F20DD59F-4070-4D28-9913-3C45B292E02E}" srcOrd="22" destOrd="0" presId="urn:microsoft.com/office/officeart/2005/8/layout/bProcess3"/>
    <dgm:cxn modelId="{C3F98B4E-0AD8-429E-8D90-276B52D28C65}" type="presParOf" srcId="{B71ED89A-F7DC-4A3C-98F4-76E41502A40B}" destId="{F905D2B4-30C8-45C7-B7E6-284582903833}" srcOrd="23" destOrd="0" presId="urn:microsoft.com/office/officeart/2005/8/layout/bProcess3"/>
    <dgm:cxn modelId="{6A9F894A-E09F-4EBE-BA80-406DCEA0941D}" type="presParOf" srcId="{F905D2B4-30C8-45C7-B7E6-284582903833}" destId="{402C4B4E-E5C5-40B6-9703-0C3B3178C4D4}" srcOrd="0" destOrd="0" presId="urn:microsoft.com/office/officeart/2005/8/layout/bProcess3"/>
    <dgm:cxn modelId="{6CE1C20E-80C2-481B-9321-C04FBBD2F561}" type="presParOf" srcId="{B71ED89A-F7DC-4A3C-98F4-76E41502A40B}" destId="{5443BDF8-C5C2-44B6-8236-360674072F87}" srcOrd="24" destOrd="0" presId="urn:microsoft.com/office/officeart/2005/8/layout/bProcess3"/>
    <dgm:cxn modelId="{30138777-0746-4A29-9354-FB87791783C7}" type="presParOf" srcId="{B71ED89A-F7DC-4A3C-98F4-76E41502A40B}" destId="{FE55616E-E9AB-4272-A6DA-7EAD71F16559}" srcOrd="25" destOrd="0" presId="urn:microsoft.com/office/officeart/2005/8/layout/bProcess3"/>
    <dgm:cxn modelId="{B944EC8E-DE3F-42BF-B5AE-CD9D47A09D43}" type="presParOf" srcId="{FE55616E-E9AB-4272-A6DA-7EAD71F16559}" destId="{9218147E-3481-4354-A65F-BE10E0D96361}" srcOrd="0" destOrd="0" presId="urn:microsoft.com/office/officeart/2005/8/layout/bProcess3"/>
    <dgm:cxn modelId="{7FD25F7A-7173-48D2-97B5-C9E13367EFB1}" type="presParOf" srcId="{B71ED89A-F7DC-4A3C-98F4-76E41502A40B}" destId="{C1039F8F-BD76-4050-879C-11A42B131A7E}" srcOrd="26" destOrd="0" presId="urn:microsoft.com/office/officeart/2005/8/layout/bProcess3"/>
    <dgm:cxn modelId="{390577F1-EF16-4E75-9570-97305F41FC99}" type="presParOf" srcId="{B71ED89A-F7DC-4A3C-98F4-76E41502A40B}" destId="{E459D9DB-DC67-42EE-906E-B66273456612}" srcOrd="27" destOrd="0" presId="urn:microsoft.com/office/officeart/2005/8/layout/bProcess3"/>
    <dgm:cxn modelId="{F628A1CE-C2F6-48FA-8103-0FF66677C3EE}" type="presParOf" srcId="{E459D9DB-DC67-42EE-906E-B66273456612}" destId="{03DAE4C9-627C-47C9-A21A-DBD3F30E2948}" srcOrd="0" destOrd="0" presId="urn:microsoft.com/office/officeart/2005/8/layout/bProcess3"/>
    <dgm:cxn modelId="{5A1A82C7-5051-44A5-B1F6-0D8CC58A21AD}" type="presParOf" srcId="{B71ED89A-F7DC-4A3C-98F4-76E41502A40B}" destId="{073818BC-F9D6-4E28-886F-9D117D8EC7E2}" srcOrd="28" destOrd="0" presId="urn:microsoft.com/office/officeart/2005/8/layout/bProcess3"/>
    <dgm:cxn modelId="{9A355E35-536D-408C-9509-7484B5B917B0}" type="presParOf" srcId="{B71ED89A-F7DC-4A3C-98F4-76E41502A40B}" destId="{216E7782-706F-42F0-9FB9-C061B7BF9AFA}" srcOrd="29" destOrd="0" presId="urn:microsoft.com/office/officeart/2005/8/layout/bProcess3"/>
    <dgm:cxn modelId="{10DC2769-6A38-4FC1-9932-E53880794C4F}" type="presParOf" srcId="{216E7782-706F-42F0-9FB9-C061B7BF9AFA}" destId="{D8DE77A6-0ABE-4ED2-BA6B-76814306E894}" srcOrd="0" destOrd="0" presId="urn:microsoft.com/office/officeart/2005/8/layout/bProcess3"/>
    <dgm:cxn modelId="{F5D01888-2C8B-4F06-938F-00CC22BAFD1A}" type="presParOf" srcId="{B71ED89A-F7DC-4A3C-98F4-76E41502A40B}" destId="{82B15EFB-CFD4-4113-B03F-2EE585C51E6E}" srcOrd="30" destOrd="0" presId="urn:microsoft.com/office/officeart/2005/8/layout/bProcess3"/>
    <dgm:cxn modelId="{DF70FAB8-86FD-41A6-B850-422B09C78D48}" type="presParOf" srcId="{B71ED89A-F7DC-4A3C-98F4-76E41502A40B}" destId="{9B81D264-1B9C-4129-B47B-406567ADF2C8}" srcOrd="31" destOrd="0" presId="urn:microsoft.com/office/officeart/2005/8/layout/bProcess3"/>
    <dgm:cxn modelId="{EF828575-DADB-4CD9-8272-498822DF7A3D}" type="presParOf" srcId="{9B81D264-1B9C-4129-B47B-406567ADF2C8}" destId="{232EFB1C-1ECD-46C0-972C-C16021BA4B8E}" srcOrd="0" destOrd="0" presId="urn:microsoft.com/office/officeart/2005/8/layout/bProcess3"/>
    <dgm:cxn modelId="{D0B4856A-6326-4436-A22A-B100EBDB75DE}" type="presParOf" srcId="{B71ED89A-F7DC-4A3C-98F4-76E41502A40B}" destId="{3EB07B1B-EC90-4788-B67C-D188D2CCE2FE}" srcOrd="3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260B9-1E38-425F-AE6D-8D0D2E5E69AC}">
      <dsp:nvSpPr>
        <dsp:cNvPr id="0" name=""/>
        <dsp:cNvSpPr/>
      </dsp:nvSpPr>
      <dsp:spPr>
        <a:xfrm>
          <a:off x="38388" y="77020"/>
          <a:ext cx="8492174" cy="462193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41075-BCD8-4D1A-9699-7DA1CE5C507F}">
      <dsp:nvSpPr>
        <dsp:cNvPr id="0" name=""/>
        <dsp:cNvSpPr/>
      </dsp:nvSpPr>
      <dsp:spPr>
        <a:xfrm>
          <a:off x="844041" y="3692609"/>
          <a:ext cx="197085" cy="1970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FC862-98E5-4AF9-AF61-209B5733EF84}">
      <dsp:nvSpPr>
        <dsp:cNvPr id="0" name=""/>
        <dsp:cNvSpPr/>
      </dsp:nvSpPr>
      <dsp:spPr>
        <a:xfrm>
          <a:off x="158624" y="1470934"/>
          <a:ext cx="1549076" cy="2155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432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kern="1200" dirty="0" smtClean="0">
              <a:solidFill>
                <a:schemeClr val="tx1"/>
              </a:solidFill>
            </a:rPr>
            <a:t>Recolectar, el valor de la tasa de interés que reconocen  las entidades financieras por los </a:t>
          </a:r>
          <a:r>
            <a:rPr lang="es-CO" sz="1900" kern="1200" dirty="0" err="1" smtClean="0">
              <a:solidFill>
                <a:schemeClr val="tx1"/>
              </a:solidFill>
            </a:rPr>
            <a:t>CDTs</a:t>
          </a:r>
          <a:r>
            <a:rPr lang="es-CO" sz="1900" kern="1200" dirty="0" smtClean="0">
              <a:solidFill>
                <a:schemeClr val="tx1"/>
              </a:solidFill>
            </a:rPr>
            <a:t> a 90 días.</a:t>
          </a:r>
          <a:endParaRPr lang="es-CO" sz="1900" kern="1200" dirty="0"/>
        </a:p>
      </dsp:txBody>
      <dsp:txXfrm>
        <a:off x="158624" y="1470934"/>
        <a:ext cx="1549076" cy="2155006"/>
      </dsp:txXfrm>
    </dsp:sp>
    <dsp:sp modelId="{8FF7A222-1566-48B8-B217-0A5B3D1E3EE3}">
      <dsp:nvSpPr>
        <dsp:cNvPr id="0" name=""/>
        <dsp:cNvSpPr/>
      </dsp:nvSpPr>
      <dsp:spPr>
        <a:xfrm>
          <a:off x="2236496" y="2446897"/>
          <a:ext cx="342758" cy="3427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49B3A-4CBD-4D04-B76B-1011C85CC43A}">
      <dsp:nvSpPr>
        <dsp:cNvPr id="0" name=""/>
        <dsp:cNvSpPr/>
      </dsp:nvSpPr>
      <dsp:spPr>
        <a:xfrm>
          <a:off x="2221251" y="3011591"/>
          <a:ext cx="1799479" cy="2154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620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kern="1200" dirty="0" smtClean="0">
              <a:solidFill>
                <a:schemeClr val="tx1"/>
              </a:solidFill>
            </a:rPr>
            <a:t>Recolectar  la cantidad de recursos (dinero) que la gente tiene depositados en CDT a 90 días</a:t>
          </a:r>
          <a:endParaRPr lang="es-CO" sz="1900" kern="1200" dirty="0"/>
        </a:p>
      </dsp:txBody>
      <dsp:txXfrm>
        <a:off x="2221251" y="3011591"/>
        <a:ext cx="1799479" cy="2154050"/>
      </dsp:txXfrm>
    </dsp:sp>
    <dsp:sp modelId="{D7CB1411-7258-43B9-9801-AEF8CF27478F}">
      <dsp:nvSpPr>
        <dsp:cNvPr id="0" name=""/>
        <dsp:cNvSpPr/>
      </dsp:nvSpPr>
      <dsp:spPr>
        <a:xfrm>
          <a:off x="4014554" y="1528948"/>
          <a:ext cx="454154" cy="454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90B81-46E7-4761-B321-A6A8C45A9B36}">
      <dsp:nvSpPr>
        <dsp:cNvPr id="0" name=""/>
        <dsp:cNvSpPr/>
      </dsp:nvSpPr>
      <dsp:spPr>
        <a:xfrm>
          <a:off x="2525053" y="38824"/>
          <a:ext cx="1799479" cy="1790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647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kern="1200" dirty="0" smtClean="0"/>
            <a:t>Multiplicar el valor de la tasa de interés por la cantidad de recursos para cada entidad y sumarlos.</a:t>
          </a:r>
          <a:endParaRPr lang="es-CO" sz="1900" kern="1200" dirty="0"/>
        </a:p>
      </dsp:txBody>
      <dsp:txXfrm>
        <a:off x="2525053" y="38824"/>
        <a:ext cx="1799479" cy="1790909"/>
      </dsp:txXfrm>
    </dsp:sp>
    <dsp:sp modelId="{65E3B4CD-35B7-4869-8D43-8AD987022A64}">
      <dsp:nvSpPr>
        <dsp:cNvPr id="0" name=""/>
        <dsp:cNvSpPr/>
      </dsp:nvSpPr>
      <dsp:spPr>
        <a:xfrm>
          <a:off x="5951137" y="921624"/>
          <a:ext cx="608395" cy="6083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8C8CA-16CD-46AD-9A3F-B0EC247FFA4B}">
      <dsp:nvSpPr>
        <dsp:cNvPr id="0" name=""/>
        <dsp:cNvSpPr/>
      </dsp:nvSpPr>
      <dsp:spPr>
        <a:xfrm>
          <a:off x="5328584" y="1656186"/>
          <a:ext cx="1799479" cy="2781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376" tIns="0" rIns="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kern="1200" dirty="0" smtClean="0"/>
            <a:t>Dividir la suma obtenida en el punto anterior entre el total de los recursos depositados en CDT a 90 días en todas las entidades financieras</a:t>
          </a:r>
          <a:endParaRPr lang="es-CO" sz="1900" kern="1200" dirty="0"/>
        </a:p>
      </dsp:txBody>
      <dsp:txXfrm>
        <a:off x="5328584" y="1656186"/>
        <a:ext cx="1799479" cy="2781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D6B55-6221-4C1F-91F9-015DEA67233D}">
      <dsp:nvSpPr>
        <dsp:cNvPr id="0" name=""/>
        <dsp:cNvSpPr/>
      </dsp:nvSpPr>
      <dsp:spPr>
        <a:xfrm>
          <a:off x="36" y="123629"/>
          <a:ext cx="3489498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000" kern="1200" dirty="0" smtClean="0"/>
            <a:t>Empleados directos</a:t>
          </a:r>
          <a:endParaRPr lang="es-ES" sz="3000" kern="1200" dirty="0"/>
        </a:p>
      </dsp:txBody>
      <dsp:txXfrm>
        <a:off x="36" y="123629"/>
        <a:ext cx="3489498" cy="864000"/>
      </dsp:txXfrm>
    </dsp:sp>
    <dsp:sp modelId="{23DB3421-E354-4B24-8183-2920926F9F7D}">
      <dsp:nvSpPr>
        <dsp:cNvPr id="0" name=""/>
        <dsp:cNvSpPr/>
      </dsp:nvSpPr>
      <dsp:spPr>
        <a:xfrm>
          <a:off x="36" y="987629"/>
          <a:ext cx="3489498" cy="37623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3000" kern="1200" dirty="0" smtClean="0"/>
            <a:t>Al interior de la provincia:        $4400000</a:t>
          </a:r>
          <a:endParaRPr lang="es-E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3000" kern="1200" dirty="0" smtClean="0"/>
            <a:t>Al exterior de la provincia:  $3200000</a:t>
          </a:r>
          <a:endParaRPr lang="es-ES" sz="3000" kern="1200" dirty="0"/>
        </a:p>
      </dsp:txBody>
      <dsp:txXfrm>
        <a:off x="36" y="987629"/>
        <a:ext cx="3489498" cy="3762365"/>
      </dsp:txXfrm>
    </dsp:sp>
    <dsp:sp modelId="{A22F1871-67E4-4568-9250-6187CF94AD85}">
      <dsp:nvSpPr>
        <dsp:cNvPr id="0" name=""/>
        <dsp:cNvSpPr/>
      </dsp:nvSpPr>
      <dsp:spPr>
        <a:xfrm>
          <a:off x="3978064" y="123629"/>
          <a:ext cx="3489498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000" kern="1200" dirty="0" smtClean="0"/>
            <a:t>Contratistas</a:t>
          </a:r>
          <a:endParaRPr lang="es-ES" sz="3000" kern="1200" dirty="0"/>
        </a:p>
      </dsp:txBody>
      <dsp:txXfrm>
        <a:off x="3978064" y="123629"/>
        <a:ext cx="3489498" cy="864000"/>
      </dsp:txXfrm>
    </dsp:sp>
    <dsp:sp modelId="{64E2592D-C740-451F-98A2-9EDECE8705E1}">
      <dsp:nvSpPr>
        <dsp:cNvPr id="0" name=""/>
        <dsp:cNvSpPr/>
      </dsp:nvSpPr>
      <dsp:spPr>
        <a:xfrm>
          <a:off x="3978064" y="987629"/>
          <a:ext cx="3489498" cy="37623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3000" kern="1200" dirty="0" smtClean="0"/>
            <a:t>1000000</a:t>
          </a:r>
          <a:endParaRPr lang="es-E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3000" kern="1200" dirty="0" smtClean="0"/>
            <a:t>970000</a:t>
          </a:r>
          <a:endParaRPr lang="es-ES" sz="3000" kern="1200" dirty="0"/>
        </a:p>
      </dsp:txBody>
      <dsp:txXfrm>
        <a:off x="3978064" y="987629"/>
        <a:ext cx="3489498" cy="37623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D262D-35AD-46ED-880C-F9B89B411896}">
      <dsp:nvSpPr>
        <dsp:cNvPr id="0" name=""/>
        <dsp:cNvSpPr/>
      </dsp:nvSpPr>
      <dsp:spPr>
        <a:xfrm>
          <a:off x="1687990" y="504803"/>
          <a:ext cx="3576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89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857128" y="548582"/>
        <a:ext cx="19414" cy="3882"/>
      </dsp:txXfrm>
    </dsp:sp>
    <dsp:sp modelId="{B91AA6D7-BF05-4FBA-A697-0DA0688E340D}">
      <dsp:nvSpPr>
        <dsp:cNvPr id="0" name=""/>
        <dsp:cNvSpPr/>
      </dsp:nvSpPr>
      <dsp:spPr>
        <a:xfrm>
          <a:off x="1576" y="44059"/>
          <a:ext cx="1688214" cy="101292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/>
            <a:t>Inauguración de la empresa Naranjas y </a:t>
          </a:r>
          <a:r>
            <a:rPr lang="es-CO" sz="900" b="1" kern="1200" dirty="0" err="1" smtClean="0"/>
            <a:t>co</a:t>
          </a:r>
          <a:r>
            <a:rPr lang="es-CO" sz="900" b="1" kern="1200" dirty="0" smtClean="0"/>
            <a:t>.</a:t>
          </a:r>
          <a:endParaRPr lang="es-CO" sz="900" b="1" kern="1200" dirty="0"/>
        </a:p>
      </dsp:txBody>
      <dsp:txXfrm>
        <a:off x="1576" y="44059"/>
        <a:ext cx="1688214" cy="1012928"/>
      </dsp:txXfrm>
    </dsp:sp>
    <dsp:sp modelId="{10AE5D14-0F94-4F6A-8C28-75A6DC73754A}">
      <dsp:nvSpPr>
        <dsp:cNvPr id="0" name=""/>
        <dsp:cNvSpPr/>
      </dsp:nvSpPr>
      <dsp:spPr>
        <a:xfrm>
          <a:off x="3764495" y="504803"/>
          <a:ext cx="4528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3518" y="45720"/>
              </a:lnTo>
              <a:lnTo>
                <a:pt x="243518" y="68855"/>
              </a:lnTo>
              <a:lnTo>
                <a:pt x="452837" y="68855"/>
              </a:lnTo>
            </a:path>
          </a:pathLst>
        </a:custGeom>
        <a:noFill/>
        <a:ln w="12700" cap="flat" cmpd="sng" algn="ctr">
          <a:solidFill>
            <a:schemeClr val="accent3">
              <a:hueOff val="774974"/>
              <a:satOff val="-2476"/>
              <a:lumOff val="-62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3978814" y="548582"/>
        <a:ext cx="24199" cy="3882"/>
      </dsp:txXfrm>
    </dsp:sp>
    <dsp:sp modelId="{205174CD-2490-446E-BCD9-7E1A65A54C85}">
      <dsp:nvSpPr>
        <dsp:cNvPr id="0" name=""/>
        <dsp:cNvSpPr/>
      </dsp:nvSpPr>
      <dsp:spPr>
        <a:xfrm>
          <a:off x="2078080" y="44059"/>
          <a:ext cx="1688214" cy="1012928"/>
        </a:xfrm>
        <a:prstGeom prst="rect">
          <a:avLst/>
        </a:prstGeom>
        <a:solidFill>
          <a:schemeClr val="accent3">
            <a:hueOff val="726538"/>
            <a:satOff val="-2322"/>
            <a:lumOff val="-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La mayor producción de materia prima se da en los siguientes periodos: Enero-abril, y Junio- Septiembre. El resto del año la compañía debe buscar otros proveedores. </a:t>
          </a:r>
          <a:endParaRPr lang="es-CO" sz="900" kern="1200" dirty="0"/>
        </a:p>
      </dsp:txBody>
      <dsp:txXfrm>
        <a:off x="2078080" y="44059"/>
        <a:ext cx="1688214" cy="1012928"/>
      </dsp:txXfrm>
    </dsp:sp>
    <dsp:sp modelId="{F3FDE212-E8B0-43A7-9ABC-0B880E76835C}">
      <dsp:nvSpPr>
        <dsp:cNvPr id="0" name=""/>
        <dsp:cNvSpPr/>
      </dsp:nvSpPr>
      <dsp:spPr>
        <a:xfrm>
          <a:off x="5936147" y="504803"/>
          <a:ext cx="2625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8855"/>
              </a:moveTo>
              <a:lnTo>
                <a:pt x="148370" y="68855"/>
              </a:lnTo>
              <a:lnTo>
                <a:pt x="148370" y="45720"/>
              </a:lnTo>
              <a:lnTo>
                <a:pt x="262541" y="45720"/>
              </a:lnTo>
            </a:path>
          </a:pathLst>
        </a:custGeom>
        <a:noFill/>
        <a:ln w="12700" cap="flat" cmpd="sng" algn="ctr">
          <a:solidFill>
            <a:schemeClr val="accent3">
              <a:hueOff val="1549948"/>
              <a:satOff val="-4953"/>
              <a:lumOff val="-125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6060066" y="548582"/>
        <a:ext cx="14702" cy="3882"/>
      </dsp:txXfrm>
    </dsp:sp>
    <dsp:sp modelId="{546C7CD6-724C-4312-B671-F4C46BEB30B7}">
      <dsp:nvSpPr>
        <dsp:cNvPr id="0" name=""/>
        <dsp:cNvSpPr/>
      </dsp:nvSpPr>
      <dsp:spPr>
        <a:xfrm>
          <a:off x="4249732" y="67194"/>
          <a:ext cx="1688214" cy="1012928"/>
        </a:xfrm>
        <a:prstGeom prst="rect">
          <a:avLst/>
        </a:prstGeom>
        <a:solidFill>
          <a:schemeClr val="accent3">
            <a:hueOff val="1453076"/>
            <a:satOff val="-4643"/>
            <a:lumOff val="-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En la prensa ha sido publicado un articulo acerca del uso indiscriminado de insecticidas en los cultivos de la empresa.</a:t>
          </a:r>
          <a:endParaRPr lang="es-CO" sz="900" kern="1200" dirty="0"/>
        </a:p>
      </dsp:txBody>
      <dsp:txXfrm>
        <a:off x="4249732" y="67194"/>
        <a:ext cx="1688214" cy="1012928"/>
      </dsp:txXfrm>
    </dsp:sp>
    <dsp:sp modelId="{7F6BBC0C-8700-43FE-A739-0B06EE8B3D93}">
      <dsp:nvSpPr>
        <dsp:cNvPr id="0" name=""/>
        <dsp:cNvSpPr/>
      </dsp:nvSpPr>
      <dsp:spPr>
        <a:xfrm>
          <a:off x="845683" y="1055188"/>
          <a:ext cx="6229512" cy="357689"/>
        </a:xfrm>
        <a:custGeom>
          <a:avLst/>
          <a:gdLst/>
          <a:ahLst/>
          <a:cxnLst/>
          <a:rect l="0" t="0" r="0" b="0"/>
          <a:pathLst>
            <a:path>
              <a:moveTo>
                <a:pt x="6229512" y="0"/>
              </a:moveTo>
              <a:lnTo>
                <a:pt x="6229512" y="195944"/>
              </a:lnTo>
              <a:lnTo>
                <a:pt x="0" y="195944"/>
              </a:lnTo>
              <a:lnTo>
                <a:pt x="0" y="357689"/>
              </a:lnTo>
            </a:path>
          </a:pathLst>
        </a:custGeom>
        <a:noFill/>
        <a:ln w="12700" cap="flat" cmpd="sng" algn="ctr">
          <a:solidFill>
            <a:schemeClr val="accent3">
              <a:hueOff val="2324921"/>
              <a:satOff val="-7429"/>
              <a:lumOff val="-188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3804399" y="1232091"/>
        <a:ext cx="312080" cy="3882"/>
      </dsp:txXfrm>
    </dsp:sp>
    <dsp:sp modelId="{7AE33428-4FFF-4B72-857C-E1701C44E041}">
      <dsp:nvSpPr>
        <dsp:cNvPr id="0" name=""/>
        <dsp:cNvSpPr/>
      </dsp:nvSpPr>
      <dsp:spPr>
        <a:xfrm>
          <a:off x="6231089" y="44059"/>
          <a:ext cx="1688214" cy="1012928"/>
        </a:xfrm>
        <a:prstGeom prst="rect">
          <a:avLst/>
        </a:prstGeom>
        <a:solidFill>
          <a:schemeClr val="accent3">
            <a:hueOff val="2179614"/>
            <a:satOff val="-6965"/>
            <a:lumOff val="-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/>
            <a:t>La empresa Americana </a:t>
          </a:r>
          <a:r>
            <a:rPr lang="es-CO" sz="900" b="1" kern="1200" dirty="0" err="1" smtClean="0"/>
            <a:t>Fruit</a:t>
          </a:r>
          <a:r>
            <a:rPr lang="es-CO" sz="900" b="1" kern="1200" dirty="0" smtClean="0"/>
            <a:t> – Juice ingresa en el mercado nacional, ofreciendo jugos a menor precio.</a:t>
          </a:r>
          <a:endParaRPr lang="es-CO" sz="900" b="1" kern="1200" dirty="0"/>
        </a:p>
      </dsp:txBody>
      <dsp:txXfrm>
        <a:off x="6231089" y="44059"/>
        <a:ext cx="1688214" cy="1012928"/>
      </dsp:txXfrm>
    </dsp:sp>
    <dsp:sp modelId="{E10EA217-74F1-4D5C-A4D5-AF6A307A1539}">
      <dsp:nvSpPr>
        <dsp:cNvPr id="0" name=""/>
        <dsp:cNvSpPr/>
      </dsp:nvSpPr>
      <dsp:spPr>
        <a:xfrm>
          <a:off x="1687990" y="1906022"/>
          <a:ext cx="3576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89" y="45720"/>
              </a:lnTo>
            </a:path>
          </a:pathLst>
        </a:custGeom>
        <a:noFill/>
        <a:ln w="12700" cap="flat" cmpd="sng" algn="ctr">
          <a:solidFill>
            <a:schemeClr val="accent3">
              <a:hueOff val="3099895"/>
              <a:satOff val="-9905"/>
              <a:lumOff val="-251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857128" y="1949800"/>
        <a:ext cx="19414" cy="3882"/>
      </dsp:txXfrm>
    </dsp:sp>
    <dsp:sp modelId="{1EE75E6B-5F24-4C59-AE65-8090FB9F23FD}">
      <dsp:nvSpPr>
        <dsp:cNvPr id="0" name=""/>
        <dsp:cNvSpPr/>
      </dsp:nvSpPr>
      <dsp:spPr>
        <a:xfrm>
          <a:off x="1576" y="1445277"/>
          <a:ext cx="1688214" cy="1012928"/>
        </a:xfrm>
        <a:prstGeom prst="rect">
          <a:avLst/>
        </a:prstGeom>
        <a:solidFill>
          <a:schemeClr val="accent3">
            <a:hueOff val="2906152"/>
            <a:satOff val="-9286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El estado ha declarado que los productos procesados, como jugos, gaseosas, derivados lácteos deben  aportar con  impuestos.</a:t>
          </a:r>
          <a:endParaRPr lang="es-CO" sz="900" kern="1200" dirty="0"/>
        </a:p>
      </dsp:txBody>
      <dsp:txXfrm>
        <a:off x="1576" y="1445277"/>
        <a:ext cx="1688214" cy="1012928"/>
      </dsp:txXfrm>
    </dsp:sp>
    <dsp:sp modelId="{D5A48D83-288B-4219-8A43-DE0BE5FC4EAD}">
      <dsp:nvSpPr>
        <dsp:cNvPr id="0" name=""/>
        <dsp:cNvSpPr/>
      </dsp:nvSpPr>
      <dsp:spPr>
        <a:xfrm>
          <a:off x="3764495" y="1906022"/>
          <a:ext cx="3576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89" y="45720"/>
              </a:lnTo>
            </a:path>
          </a:pathLst>
        </a:custGeom>
        <a:noFill/>
        <a:ln w="12700" cap="flat" cmpd="sng" algn="ctr">
          <a:solidFill>
            <a:schemeClr val="accent3">
              <a:hueOff val="3874869"/>
              <a:satOff val="-12382"/>
              <a:lumOff val="-313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3933632" y="1949800"/>
        <a:ext cx="19414" cy="3882"/>
      </dsp:txXfrm>
    </dsp:sp>
    <dsp:sp modelId="{B787372A-783B-48C1-BFBE-8BE4F34168C6}">
      <dsp:nvSpPr>
        <dsp:cNvPr id="0" name=""/>
        <dsp:cNvSpPr/>
      </dsp:nvSpPr>
      <dsp:spPr>
        <a:xfrm>
          <a:off x="2078080" y="1445277"/>
          <a:ext cx="1688214" cy="1012928"/>
        </a:xfrm>
        <a:prstGeom prst="rect">
          <a:avLst/>
        </a:prstGeom>
        <a:solidFill>
          <a:schemeClr val="accent3">
            <a:hueOff val="3632690"/>
            <a:satOff val="-11608"/>
            <a:lumOff val="-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El fenómeno del niño ha destruido el 70 % de los cultivos  frutales de la compañía.</a:t>
          </a:r>
          <a:endParaRPr lang="es-CO" sz="900" kern="1200" dirty="0"/>
        </a:p>
      </dsp:txBody>
      <dsp:txXfrm>
        <a:off x="2078080" y="1445277"/>
        <a:ext cx="1688214" cy="1012928"/>
      </dsp:txXfrm>
    </dsp:sp>
    <dsp:sp modelId="{6E6C4217-E7A8-48EA-B6D9-B97440A46D5E}">
      <dsp:nvSpPr>
        <dsp:cNvPr id="0" name=""/>
        <dsp:cNvSpPr/>
      </dsp:nvSpPr>
      <dsp:spPr>
        <a:xfrm>
          <a:off x="5840999" y="1906022"/>
          <a:ext cx="3576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89" y="45720"/>
              </a:lnTo>
            </a:path>
          </a:pathLst>
        </a:custGeom>
        <a:noFill/>
        <a:ln w="12700" cap="flat" cmpd="sng" algn="ctr">
          <a:solidFill>
            <a:schemeClr val="accent3">
              <a:hueOff val="4649843"/>
              <a:satOff val="-14858"/>
              <a:lumOff val="-376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6010137" y="1949800"/>
        <a:ext cx="19414" cy="3882"/>
      </dsp:txXfrm>
    </dsp:sp>
    <dsp:sp modelId="{2EB6C185-7F2E-47D3-882A-5E1EBB23D8C3}">
      <dsp:nvSpPr>
        <dsp:cNvPr id="0" name=""/>
        <dsp:cNvSpPr/>
      </dsp:nvSpPr>
      <dsp:spPr>
        <a:xfrm>
          <a:off x="4154584" y="1445277"/>
          <a:ext cx="1688214" cy="1012928"/>
        </a:xfrm>
        <a:prstGeom prst="rect">
          <a:avLst/>
        </a:prstGeom>
        <a:solidFill>
          <a:schemeClr val="accent3">
            <a:hueOff val="4359228"/>
            <a:satOff val="-13929"/>
            <a:lumOff val="-35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Tras varias negociaciones con el gobierno de Alaska, la empresa  logra la apertura de una mercado especial para el día de la naranja.</a:t>
          </a:r>
          <a:endParaRPr lang="es-CO" sz="900" kern="1200" dirty="0"/>
        </a:p>
      </dsp:txBody>
      <dsp:txXfrm>
        <a:off x="4154584" y="1445277"/>
        <a:ext cx="1688214" cy="1012928"/>
      </dsp:txXfrm>
    </dsp:sp>
    <dsp:sp modelId="{25A65FD5-BC02-4DF0-92B6-502F279D0D67}">
      <dsp:nvSpPr>
        <dsp:cNvPr id="0" name=""/>
        <dsp:cNvSpPr/>
      </dsp:nvSpPr>
      <dsp:spPr>
        <a:xfrm>
          <a:off x="845683" y="2456406"/>
          <a:ext cx="6229512" cy="357689"/>
        </a:xfrm>
        <a:custGeom>
          <a:avLst/>
          <a:gdLst/>
          <a:ahLst/>
          <a:cxnLst/>
          <a:rect l="0" t="0" r="0" b="0"/>
          <a:pathLst>
            <a:path>
              <a:moveTo>
                <a:pt x="6229512" y="0"/>
              </a:moveTo>
              <a:lnTo>
                <a:pt x="6229512" y="195944"/>
              </a:lnTo>
              <a:lnTo>
                <a:pt x="0" y="195944"/>
              </a:lnTo>
              <a:lnTo>
                <a:pt x="0" y="357689"/>
              </a:lnTo>
            </a:path>
          </a:pathLst>
        </a:custGeom>
        <a:noFill/>
        <a:ln w="12700" cap="flat" cmpd="sng" algn="ctr">
          <a:solidFill>
            <a:schemeClr val="accent3">
              <a:hueOff val="5424817"/>
              <a:satOff val="-17334"/>
              <a:lumOff val="-439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 dirty="0"/>
        </a:p>
      </dsp:txBody>
      <dsp:txXfrm>
        <a:off x="3804399" y="2633309"/>
        <a:ext cx="312080" cy="3882"/>
      </dsp:txXfrm>
    </dsp:sp>
    <dsp:sp modelId="{5AE0C1D4-F238-4B6A-97D9-80B916483EEA}">
      <dsp:nvSpPr>
        <dsp:cNvPr id="0" name=""/>
        <dsp:cNvSpPr/>
      </dsp:nvSpPr>
      <dsp:spPr>
        <a:xfrm>
          <a:off x="6231089" y="1445277"/>
          <a:ext cx="1688214" cy="1012928"/>
        </a:xfrm>
        <a:prstGeom prst="rect">
          <a:avLst/>
        </a:prstGeom>
        <a:solidFill>
          <a:schemeClr val="accent3">
            <a:hueOff val="5085766"/>
            <a:satOff val="-16251"/>
            <a:lumOff val="-4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El precio del dólar se devaluó en un 10 % con respecto al año anterior. La empresa exporta a $ 1 USD/unidad.</a:t>
          </a:r>
          <a:endParaRPr lang="es-CO" sz="900" kern="1200" dirty="0"/>
        </a:p>
      </dsp:txBody>
      <dsp:txXfrm>
        <a:off x="6231089" y="1445277"/>
        <a:ext cx="1688214" cy="1012928"/>
      </dsp:txXfrm>
    </dsp:sp>
    <dsp:sp modelId="{5A59F4DD-442B-458D-AF7E-C2BCC215D846}">
      <dsp:nvSpPr>
        <dsp:cNvPr id="0" name=""/>
        <dsp:cNvSpPr/>
      </dsp:nvSpPr>
      <dsp:spPr>
        <a:xfrm>
          <a:off x="1687990" y="3307240"/>
          <a:ext cx="3576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89" y="45720"/>
              </a:lnTo>
            </a:path>
          </a:pathLst>
        </a:custGeom>
        <a:noFill/>
        <a:ln w="12700" cap="flat" cmpd="sng" algn="ctr">
          <a:solidFill>
            <a:schemeClr val="accent3">
              <a:hueOff val="6199791"/>
              <a:satOff val="-19811"/>
              <a:lumOff val="-502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857128" y="3351019"/>
        <a:ext cx="19414" cy="3882"/>
      </dsp:txXfrm>
    </dsp:sp>
    <dsp:sp modelId="{A13AEC61-6A3A-4327-9EED-79AB2BD47B4F}">
      <dsp:nvSpPr>
        <dsp:cNvPr id="0" name=""/>
        <dsp:cNvSpPr/>
      </dsp:nvSpPr>
      <dsp:spPr>
        <a:xfrm>
          <a:off x="1576" y="2846496"/>
          <a:ext cx="1688214" cy="1012928"/>
        </a:xfrm>
        <a:prstGeom prst="rect">
          <a:avLst/>
        </a:prstGeom>
        <a:solidFill>
          <a:schemeClr val="accent3">
            <a:hueOff val="5812304"/>
            <a:satOff val="-18573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La empresa requiere la ampliación de su planta de producción, recurre a un préstamo bancario. Las tasa de interés DTF: 5,2 %. ¿Cómo pagará su deuda si entra en recesión?</a:t>
          </a:r>
          <a:endParaRPr lang="es-CO" sz="900" kern="1200" dirty="0"/>
        </a:p>
      </dsp:txBody>
      <dsp:txXfrm>
        <a:off x="1576" y="2846496"/>
        <a:ext cx="1688214" cy="1012928"/>
      </dsp:txXfrm>
    </dsp:sp>
    <dsp:sp modelId="{CF17B71D-2BFD-4EE6-AF9B-AAC7B1CFAEF7}">
      <dsp:nvSpPr>
        <dsp:cNvPr id="0" name=""/>
        <dsp:cNvSpPr/>
      </dsp:nvSpPr>
      <dsp:spPr>
        <a:xfrm>
          <a:off x="3764495" y="3307240"/>
          <a:ext cx="3576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89" y="45720"/>
              </a:lnTo>
            </a:path>
          </a:pathLst>
        </a:custGeom>
        <a:noFill/>
        <a:ln w="12700" cap="flat" cmpd="sng" algn="ctr">
          <a:solidFill>
            <a:schemeClr val="accent3">
              <a:hueOff val="6974765"/>
              <a:satOff val="-22287"/>
              <a:lumOff val="-564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3933632" y="3351019"/>
        <a:ext cx="19414" cy="3882"/>
      </dsp:txXfrm>
    </dsp:sp>
    <dsp:sp modelId="{0B4359B6-A578-4AC5-B3C9-C7F0CB50C79A}">
      <dsp:nvSpPr>
        <dsp:cNvPr id="0" name=""/>
        <dsp:cNvSpPr/>
      </dsp:nvSpPr>
      <dsp:spPr>
        <a:xfrm>
          <a:off x="2078080" y="2846496"/>
          <a:ext cx="1688214" cy="1012928"/>
        </a:xfrm>
        <a:prstGeom prst="rect">
          <a:avLst/>
        </a:prstGeom>
        <a:solidFill>
          <a:schemeClr val="accent3">
            <a:hueOff val="6538841"/>
            <a:satOff val="-20894"/>
            <a:lumOff val="-5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La empresa adquiere un sistema de automatización para el proceso productivo, que cubre el 40 % de las labores realizadas por 200 empleados.</a:t>
          </a:r>
          <a:endParaRPr lang="es-CO" sz="900" kern="1200" dirty="0"/>
        </a:p>
      </dsp:txBody>
      <dsp:txXfrm>
        <a:off x="2078080" y="2846496"/>
        <a:ext cx="1688214" cy="1012928"/>
      </dsp:txXfrm>
    </dsp:sp>
    <dsp:sp modelId="{F6A83346-F784-4FCF-B52A-BADBE67F25DE}">
      <dsp:nvSpPr>
        <dsp:cNvPr id="0" name=""/>
        <dsp:cNvSpPr/>
      </dsp:nvSpPr>
      <dsp:spPr>
        <a:xfrm>
          <a:off x="5840999" y="3307240"/>
          <a:ext cx="3576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89" y="45720"/>
              </a:lnTo>
            </a:path>
          </a:pathLst>
        </a:custGeom>
        <a:noFill/>
        <a:ln w="12700" cap="flat" cmpd="sng" algn="ctr">
          <a:solidFill>
            <a:schemeClr val="accent3">
              <a:hueOff val="7749738"/>
              <a:satOff val="-24763"/>
              <a:lumOff val="-627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6010137" y="3351019"/>
        <a:ext cx="19414" cy="3882"/>
      </dsp:txXfrm>
    </dsp:sp>
    <dsp:sp modelId="{CC5F01BB-A312-4E33-A73F-AE9AC4D5FD9E}">
      <dsp:nvSpPr>
        <dsp:cNvPr id="0" name=""/>
        <dsp:cNvSpPr/>
      </dsp:nvSpPr>
      <dsp:spPr>
        <a:xfrm>
          <a:off x="4154584" y="2846496"/>
          <a:ext cx="1688214" cy="1012928"/>
        </a:xfrm>
        <a:prstGeom prst="rect">
          <a:avLst/>
        </a:prstGeom>
        <a:solidFill>
          <a:schemeClr val="accent3">
            <a:hueOff val="7265380"/>
            <a:satOff val="-23216"/>
            <a:lumOff val="-5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Se presenta un aumento considerable de divisas, debido a la cantidad elevada de remesas recibidas en el ultimo periodo. El precio del producto se eleva.</a:t>
          </a:r>
          <a:endParaRPr lang="es-CO" sz="900" kern="1200" dirty="0"/>
        </a:p>
      </dsp:txBody>
      <dsp:txXfrm>
        <a:off x="4154584" y="2846496"/>
        <a:ext cx="1688214" cy="1012928"/>
      </dsp:txXfrm>
    </dsp:sp>
    <dsp:sp modelId="{F905D2B4-30C8-45C7-B7E6-284582903833}">
      <dsp:nvSpPr>
        <dsp:cNvPr id="0" name=""/>
        <dsp:cNvSpPr/>
      </dsp:nvSpPr>
      <dsp:spPr>
        <a:xfrm>
          <a:off x="845683" y="3857625"/>
          <a:ext cx="6229512" cy="357689"/>
        </a:xfrm>
        <a:custGeom>
          <a:avLst/>
          <a:gdLst/>
          <a:ahLst/>
          <a:cxnLst/>
          <a:rect l="0" t="0" r="0" b="0"/>
          <a:pathLst>
            <a:path>
              <a:moveTo>
                <a:pt x="6229512" y="0"/>
              </a:moveTo>
              <a:lnTo>
                <a:pt x="6229512" y="195944"/>
              </a:lnTo>
              <a:lnTo>
                <a:pt x="0" y="195944"/>
              </a:lnTo>
              <a:lnTo>
                <a:pt x="0" y="357689"/>
              </a:lnTo>
            </a:path>
          </a:pathLst>
        </a:custGeom>
        <a:noFill/>
        <a:ln w="12700" cap="flat" cmpd="sng" algn="ctr">
          <a:solidFill>
            <a:schemeClr val="accent3">
              <a:hueOff val="8524712"/>
              <a:satOff val="-27240"/>
              <a:lumOff val="-690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3804399" y="4034528"/>
        <a:ext cx="312080" cy="3882"/>
      </dsp:txXfrm>
    </dsp:sp>
    <dsp:sp modelId="{F20DD59F-4070-4D28-9913-3C45B292E02E}">
      <dsp:nvSpPr>
        <dsp:cNvPr id="0" name=""/>
        <dsp:cNvSpPr/>
      </dsp:nvSpPr>
      <dsp:spPr>
        <a:xfrm>
          <a:off x="6231089" y="2846496"/>
          <a:ext cx="1688214" cy="1012928"/>
        </a:xfrm>
        <a:prstGeom prst="rect">
          <a:avLst/>
        </a:prstGeom>
        <a:solidFill>
          <a:schemeClr val="accent3">
            <a:hueOff val="7991917"/>
            <a:satOff val="-25537"/>
            <a:lumOff val="-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El estado firma un TLC con Marruecos,  país líder en producción de Naranjas.</a:t>
          </a:r>
          <a:endParaRPr lang="es-CO" sz="900" kern="1200" dirty="0"/>
        </a:p>
      </dsp:txBody>
      <dsp:txXfrm>
        <a:off x="6231089" y="2846496"/>
        <a:ext cx="1688214" cy="1012928"/>
      </dsp:txXfrm>
    </dsp:sp>
    <dsp:sp modelId="{FE55616E-E9AB-4272-A6DA-7EAD71F16559}">
      <dsp:nvSpPr>
        <dsp:cNvPr id="0" name=""/>
        <dsp:cNvSpPr/>
      </dsp:nvSpPr>
      <dsp:spPr>
        <a:xfrm>
          <a:off x="1687990" y="4708458"/>
          <a:ext cx="3576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89" y="45720"/>
              </a:lnTo>
            </a:path>
          </a:pathLst>
        </a:custGeom>
        <a:noFill/>
        <a:ln w="12700" cap="flat" cmpd="sng" algn="ctr">
          <a:solidFill>
            <a:schemeClr val="accent3">
              <a:hueOff val="9299686"/>
              <a:satOff val="-29716"/>
              <a:lumOff val="-75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1857128" y="4752237"/>
        <a:ext cx="19414" cy="3882"/>
      </dsp:txXfrm>
    </dsp:sp>
    <dsp:sp modelId="{5443BDF8-C5C2-44B6-8236-360674072F87}">
      <dsp:nvSpPr>
        <dsp:cNvPr id="0" name=""/>
        <dsp:cNvSpPr/>
      </dsp:nvSpPr>
      <dsp:spPr>
        <a:xfrm>
          <a:off x="1576" y="4247714"/>
          <a:ext cx="1688214" cy="1012928"/>
        </a:xfrm>
        <a:prstGeom prst="rect">
          <a:avLst/>
        </a:prstGeom>
        <a:solidFill>
          <a:schemeClr val="accent3">
            <a:hueOff val="8718455"/>
            <a:satOff val="-27859"/>
            <a:lumOff val="-7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La empresa aumenta su producción en un 50 % con respecto al año anterior.</a:t>
          </a:r>
          <a:endParaRPr lang="es-CO" sz="900" kern="1200" dirty="0"/>
        </a:p>
      </dsp:txBody>
      <dsp:txXfrm>
        <a:off x="1576" y="4247714"/>
        <a:ext cx="1688214" cy="1012928"/>
      </dsp:txXfrm>
    </dsp:sp>
    <dsp:sp modelId="{E459D9DB-DC67-42EE-906E-B66273456612}">
      <dsp:nvSpPr>
        <dsp:cNvPr id="0" name=""/>
        <dsp:cNvSpPr/>
      </dsp:nvSpPr>
      <dsp:spPr>
        <a:xfrm>
          <a:off x="3764495" y="4708458"/>
          <a:ext cx="3576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89" y="45720"/>
              </a:lnTo>
            </a:path>
          </a:pathLst>
        </a:custGeom>
        <a:noFill/>
        <a:ln w="12700" cap="flat" cmpd="sng" algn="ctr">
          <a:solidFill>
            <a:schemeClr val="accent3">
              <a:hueOff val="10074660"/>
              <a:satOff val="-32192"/>
              <a:lumOff val="-815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3933632" y="4752237"/>
        <a:ext cx="19414" cy="3882"/>
      </dsp:txXfrm>
    </dsp:sp>
    <dsp:sp modelId="{C1039F8F-BD76-4050-879C-11A42B131A7E}">
      <dsp:nvSpPr>
        <dsp:cNvPr id="0" name=""/>
        <dsp:cNvSpPr/>
      </dsp:nvSpPr>
      <dsp:spPr>
        <a:xfrm>
          <a:off x="2078080" y="4247714"/>
          <a:ext cx="1688214" cy="1012928"/>
        </a:xfrm>
        <a:prstGeom prst="rect">
          <a:avLst/>
        </a:prstGeom>
        <a:solidFill>
          <a:schemeClr val="accent3">
            <a:hueOff val="9444993"/>
            <a:satOff val="-30180"/>
            <a:lumOff val="-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El país atraviesa por una crisis económica que produce un decremento en las ventas de la compañía por debajo de su capacidad productiva.</a:t>
          </a:r>
          <a:endParaRPr lang="es-CO" sz="900" kern="1200" dirty="0"/>
        </a:p>
      </dsp:txBody>
      <dsp:txXfrm>
        <a:off x="2078080" y="4247714"/>
        <a:ext cx="1688214" cy="1012928"/>
      </dsp:txXfrm>
    </dsp:sp>
    <dsp:sp modelId="{216E7782-706F-42F0-9FB9-C061B7BF9AFA}">
      <dsp:nvSpPr>
        <dsp:cNvPr id="0" name=""/>
        <dsp:cNvSpPr/>
      </dsp:nvSpPr>
      <dsp:spPr>
        <a:xfrm>
          <a:off x="5840999" y="4708458"/>
          <a:ext cx="3576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7689" y="45720"/>
              </a:lnTo>
            </a:path>
          </a:pathLst>
        </a:custGeom>
        <a:noFill/>
        <a:ln w="12700" cap="flat" cmpd="sng" algn="ctr">
          <a:solidFill>
            <a:schemeClr val="accent3">
              <a:hueOff val="10849633"/>
              <a:satOff val="-34669"/>
              <a:lumOff val="-878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6010137" y="4752237"/>
        <a:ext cx="19414" cy="3882"/>
      </dsp:txXfrm>
    </dsp:sp>
    <dsp:sp modelId="{073818BC-F9D6-4E28-886F-9D117D8EC7E2}">
      <dsp:nvSpPr>
        <dsp:cNvPr id="0" name=""/>
        <dsp:cNvSpPr/>
      </dsp:nvSpPr>
      <dsp:spPr>
        <a:xfrm>
          <a:off x="4154584" y="4247714"/>
          <a:ext cx="1688214" cy="1012928"/>
        </a:xfrm>
        <a:prstGeom prst="rect">
          <a:avLst/>
        </a:prstGeom>
        <a:solidFill>
          <a:schemeClr val="accent3">
            <a:hueOff val="10171532"/>
            <a:satOff val="-32502"/>
            <a:lumOff val="-8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Si usted es el Banco de la republica, que decisión tomaría en la política monetaria.</a:t>
          </a:r>
          <a:endParaRPr lang="es-CO" sz="900" kern="1200" dirty="0"/>
        </a:p>
      </dsp:txBody>
      <dsp:txXfrm>
        <a:off x="4154584" y="4247714"/>
        <a:ext cx="1688214" cy="1012928"/>
      </dsp:txXfrm>
    </dsp:sp>
    <dsp:sp modelId="{9B81D264-1B9C-4129-B47B-406567ADF2C8}">
      <dsp:nvSpPr>
        <dsp:cNvPr id="0" name=""/>
        <dsp:cNvSpPr/>
      </dsp:nvSpPr>
      <dsp:spPr>
        <a:xfrm>
          <a:off x="756942" y="5258843"/>
          <a:ext cx="6318254" cy="357689"/>
        </a:xfrm>
        <a:custGeom>
          <a:avLst/>
          <a:gdLst/>
          <a:ahLst/>
          <a:cxnLst/>
          <a:rect l="0" t="0" r="0" b="0"/>
          <a:pathLst>
            <a:path>
              <a:moveTo>
                <a:pt x="6318254" y="0"/>
              </a:moveTo>
              <a:lnTo>
                <a:pt x="6318254" y="195944"/>
              </a:lnTo>
              <a:lnTo>
                <a:pt x="0" y="195944"/>
              </a:lnTo>
              <a:lnTo>
                <a:pt x="0" y="357689"/>
              </a:lnTo>
            </a:path>
          </a:pathLst>
        </a:custGeom>
        <a:noFill/>
        <a:ln w="12700" cap="flat" cmpd="sng" algn="ctr">
          <a:solidFill>
            <a:schemeClr val="accent3">
              <a:hueOff val="11624607"/>
              <a:satOff val="-37145"/>
              <a:lumOff val="-941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500" kern="1200"/>
        </a:p>
      </dsp:txBody>
      <dsp:txXfrm>
        <a:off x="3757815" y="5435746"/>
        <a:ext cx="316508" cy="3882"/>
      </dsp:txXfrm>
    </dsp:sp>
    <dsp:sp modelId="{82B15EFB-CFD4-4113-B03F-2EE585C51E6E}">
      <dsp:nvSpPr>
        <dsp:cNvPr id="0" name=""/>
        <dsp:cNvSpPr/>
      </dsp:nvSpPr>
      <dsp:spPr>
        <a:xfrm>
          <a:off x="6231089" y="4247714"/>
          <a:ext cx="1688214" cy="1012928"/>
        </a:xfrm>
        <a:prstGeom prst="rect">
          <a:avLst/>
        </a:prstGeom>
        <a:solidFill>
          <a:schemeClr val="accent3">
            <a:hueOff val="10898069"/>
            <a:satOff val="-34823"/>
            <a:lumOff val="-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kern="1200" dirty="0" smtClean="0"/>
            <a:t>La empresa ha creado un fondo de ahorro para adquisición de vivienda de empleados. Paralelamente el costo de la vivienda a sufrido con la inflación. ¿Qué pasará con la vivienda de Juan?</a:t>
          </a:r>
          <a:endParaRPr lang="es-CO" sz="900" kern="1200" dirty="0"/>
        </a:p>
      </dsp:txBody>
      <dsp:txXfrm>
        <a:off x="6231089" y="4247714"/>
        <a:ext cx="1688214" cy="1012928"/>
      </dsp:txXfrm>
    </dsp:sp>
    <dsp:sp modelId="{3EB07B1B-EC90-4788-B67C-D188D2CCE2FE}">
      <dsp:nvSpPr>
        <dsp:cNvPr id="0" name=""/>
        <dsp:cNvSpPr/>
      </dsp:nvSpPr>
      <dsp:spPr>
        <a:xfrm>
          <a:off x="1576" y="5648932"/>
          <a:ext cx="1510732" cy="355679"/>
        </a:xfrm>
        <a:prstGeom prst="rect">
          <a:avLst/>
        </a:prstGeom>
        <a:solidFill>
          <a:schemeClr val="accent3">
            <a:hueOff val="11624607"/>
            <a:satOff val="-37145"/>
            <a:lumOff val="-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/>
            <a:t>FIN</a:t>
          </a:r>
          <a:endParaRPr lang="es-CO" sz="900" kern="1200" dirty="0"/>
        </a:p>
      </dsp:txBody>
      <dsp:txXfrm>
        <a:off x="1576" y="5648932"/>
        <a:ext cx="1510732" cy="355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6 Rectángulo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DEF5F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8306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DEF5F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0683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DEF5F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7652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DEF5F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8738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DEF5FA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886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DEF5FA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4214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DEF5F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4159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DEF5F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9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CO">
              <a:solidFill>
                <a:srgbClr val="DEF5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323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DEF5F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4109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DEF5F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596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C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8" name="7 Marcador de fecha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s-CO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Rectángulo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10 Rectángulo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0272BE7-D6A1-4B3E-9659-2E35E280DEDE}" type="datetimeFigureOut">
              <a:rPr lang="es-CO" smtClean="0"/>
              <a:t>20/10/2012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6 Rectángulo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C7DFBFD-EC24-4311-8908-15ABFDF2CC06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1BD8A39-077F-4401-8FAF-7ACC55FAF140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s-CO">
              <a:solidFill>
                <a:srgbClr val="DEF5FA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E7EAC1E-E848-43C0-9777-8273DE928F5A}" type="datetimeFigureOut">
              <a:rPr lang="es-CO" smtClean="0">
                <a:solidFill>
                  <a:srgbClr val="DEF5FA"/>
                </a:solidFill>
              </a:rPr>
              <a:pPr/>
              <a:t>20/10/2012</a:t>
            </a:fld>
            <a:endParaRPr lang="es-CO">
              <a:solidFill>
                <a:srgbClr val="DEF5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9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3.cetem.gov.br/cyted-xiii/Downloads/IndicadoresSostenibilidad_Espanhol_Portugues/IndicadoresSostenibilidad_Capitulos/Capitulo_III/17_ARGENTINA_LuisManuelAlvarez.pdf" TargetMode="External"/><Relationship Id="rId7" Type="http://schemas.openxmlformats.org/officeDocument/2006/relationships/hyperlink" Target="http://www.banrep.org/publicaciones/me_videos.html" TargetMode="External"/><Relationship Id="rId2" Type="http://schemas.openxmlformats.org/officeDocument/2006/relationships/hyperlink" Target="http://www.pancanal.com/esp/ampliacion/rpts/environment/esia/complementarios/inflacion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banrep.gov.co/politica-monetaria/index.html" TargetMode="External"/><Relationship Id="rId5" Type="http://schemas.openxmlformats.org/officeDocument/2006/relationships/hyperlink" Target="http://www.corficolombiana.com.co/WebCorficolombiana/Repositorio/archivos/archivo1295.pdf" TargetMode="External"/><Relationship Id="rId4" Type="http://schemas.openxmlformats.org/officeDocument/2006/relationships/hyperlink" Target="http://camacol.co/sites/default/files/secciones_internas/EE_Inv20081119101141_0.pdf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259632" y="1340768"/>
            <a:ext cx="6477000" cy="1828800"/>
          </a:xfrm>
        </p:spPr>
        <p:txBody>
          <a:bodyPr>
            <a:noAutofit/>
          </a:bodyPr>
          <a:lstStyle/>
          <a:p>
            <a:pPr algn="ctr"/>
            <a:r>
              <a:rPr lang="es-CO" sz="54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ESTUDIO DE IMPACTO ECONÓMICO</a:t>
            </a:r>
            <a:endParaRPr lang="es-CO" sz="5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719297" y="4509120"/>
            <a:ext cx="6400800" cy="1600200"/>
          </a:xfrm>
        </p:spPr>
        <p:txBody>
          <a:bodyPr/>
          <a:lstStyle/>
          <a:p>
            <a:pPr algn="r"/>
            <a:r>
              <a:rPr lang="es-CO" dirty="0"/>
              <a:t>Andrés Buitrago</a:t>
            </a:r>
          </a:p>
          <a:p>
            <a:pPr algn="r"/>
            <a:r>
              <a:rPr lang="es-CO" dirty="0"/>
              <a:t>Angélica Puentes</a:t>
            </a:r>
          </a:p>
          <a:p>
            <a:pPr algn="r"/>
            <a:r>
              <a:rPr lang="es-CO" dirty="0"/>
              <a:t>Camilo Bello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24465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</a:rPr>
              <a:t>TASAS DE INTERÉS:</a:t>
            </a:r>
            <a:br>
              <a:rPr lang="es-CO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</a:rPr>
              <a:t>DTF</a:t>
            </a:r>
            <a:endParaRPr lang="es-CO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995936" y="2492896"/>
            <a:ext cx="4536504" cy="3923928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s-CO" dirty="0" smtClean="0"/>
              <a:t>Tasa de interés para </a:t>
            </a:r>
            <a:r>
              <a:rPr lang="es-CO" b="1" i="1" dirty="0" smtClean="0"/>
              <a:t>deposito a termino Fijo</a:t>
            </a:r>
            <a:r>
              <a:rPr lang="es-CO" dirty="0" smtClean="0"/>
              <a:t>: es el promedio </a:t>
            </a:r>
            <a:r>
              <a:rPr lang="es-CO" dirty="0"/>
              <a:t>ponderado semanal por </a:t>
            </a:r>
            <a:r>
              <a:rPr lang="es-CO" dirty="0" smtClean="0"/>
              <a:t>monto de </a:t>
            </a:r>
            <a:r>
              <a:rPr lang="es-CO" dirty="0"/>
              <a:t>las tasas promedios de captación diarias de los </a:t>
            </a:r>
            <a:r>
              <a:rPr lang="es-CO" dirty="0" err="1"/>
              <a:t>CDTs</a:t>
            </a:r>
            <a:r>
              <a:rPr lang="es-CO" dirty="0"/>
              <a:t> a 90 días, pagadas </a:t>
            </a:r>
            <a:r>
              <a:rPr lang="es-CO" dirty="0" smtClean="0"/>
              <a:t>por el sistema financiero.</a:t>
            </a:r>
          </a:p>
          <a:p>
            <a:pPr algn="just"/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dirty="0" smtClean="0"/>
              <a:t>DTF actual:  5,27 %</a:t>
            </a:r>
            <a:endParaRPr lang="es-CO" dirty="0"/>
          </a:p>
          <a:p>
            <a:pPr algn="just"/>
            <a:endParaRPr lang="es-CO" dirty="0" smtClean="0"/>
          </a:p>
          <a:p>
            <a:pPr algn="just"/>
            <a:endParaRPr lang="es-CO" dirty="0"/>
          </a:p>
          <a:p>
            <a:pPr algn="just"/>
            <a:endParaRPr lang="es-CO" dirty="0"/>
          </a:p>
        </p:txBody>
      </p:sp>
      <p:pic>
        <p:nvPicPr>
          <p:cNvPr id="1028" name="Picture 4" descr="http://www.ehowenespanol.com/DM-Resize/photos.demandstudios.com/getty/article/110/254/88627006_XS.jpg?w=300&amp;h=300&amp;keep_ratio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8920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70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¿Cómo se Calcula la DTF?</a:t>
            </a:r>
            <a:endParaRPr lang="es-CO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67938077"/>
              </p:ext>
            </p:extLst>
          </p:nvPr>
        </p:nvGraphicFramePr>
        <p:xfrm>
          <a:off x="323528" y="1628800"/>
          <a:ext cx="8568952" cy="5582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1701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Tasa LIBOR</a:t>
            </a:r>
            <a:endParaRPr lang="es-CO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07975" y="2492896"/>
            <a:ext cx="4984105" cy="3744416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b="1" dirty="0"/>
              <a:t>(London Inter-Bank </a:t>
            </a:r>
            <a:r>
              <a:rPr lang="es-CO" b="1" dirty="0" err="1"/>
              <a:t>Offered</a:t>
            </a:r>
            <a:r>
              <a:rPr lang="es-CO" b="1" dirty="0"/>
              <a:t> </a:t>
            </a:r>
            <a:r>
              <a:rPr lang="es-CO" b="1" dirty="0" err="1"/>
              <a:t>Rate</a:t>
            </a:r>
            <a:r>
              <a:rPr lang="es-CO" b="1" dirty="0" smtClean="0"/>
              <a:t>). </a:t>
            </a:r>
            <a:r>
              <a:rPr lang="es-CO" dirty="0" smtClean="0"/>
              <a:t>Es una tasa de referencia diaria, es la tasa de interés a la cual los bancos piden prestado fondos en el mercado </a:t>
            </a:r>
            <a:r>
              <a:rPr lang="es-CO" dirty="0" err="1" smtClean="0"/>
              <a:t>intercambiario</a:t>
            </a:r>
            <a:r>
              <a:rPr lang="es-CO" dirty="0" smtClean="0"/>
              <a:t> de Londres.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es-CO" dirty="0" smtClean="0"/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s-CO" dirty="0" smtClean="0"/>
              <a:t>Es definida por la asociación bancaria </a:t>
            </a:r>
            <a:r>
              <a:rPr lang="es-CO" dirty="0"/>
              <a:t>británica (BBA</a:t>
            </a:r>
            <a:r>
              <a:rPr lang="es-CO" dirty="0" smtClean="0"/>
              <a:t>), a partir de la </a:t>
            </a:r>
            <a:r>
              <a:rPr lang="es-CO" dirty="0"/>
              <a:t>Toma </a:t>
            </a:r>
            <a:r>
              <a:rPr lang="es-CO" dirty="0" smtClean="0"/>
              <a:t>de </a:t>
            </a:r>
            <a:r>
              <a:rPr lang="es-CO" dirty="0"/>
              <a:t>datos de tasas de préstamos </a:t>
            </a:r>
            <a:r>
              <a:rPr lang="es-CO" dirty="0" smtClean="0"/>
              <a:t>intercambiaros de </a:t>
            </a:r>
            <a:r>
              <a:rPr lang="es-CO" dirty="0"/>
              <a:t>un conjunto de 16 bancos representativos del mercado</a:t>
            </a:r>
            <a:r>
              <a:rPr lang="es-CO" dirty="0" smtClean="0"/>
              <a:t>.</a:t>
            </a:r>
            <a:endParaRPr lang="es-CO" dirty="0"/>
          </a:p>
        </p:txBody>
      </p:sp>
      <p:sp>
        <p:nvSpPr>
          <p:cNvPr id="4" name="AutoShape 2" descr="data:image/jpeg;base64,/9j/4AAQSkZJRgABAQAAAQABAAD/2wCEAAkGBhQSERUTExQVFRUWFxoaGBgYGRgbHhgaHBoYFxsYGBgbHCYfFxojGhcXHy8gIycpLSwsFx4xNTAqNSYrLCkBCQoKDgwOGQ8PFykcHBwpKSkpKSkpKSkpKSkpKSkpKSksKSkpKSkpKSksKSkpKSksKSkpKSkpLCksLCkuLCksKf/AABEIALQBGAMBIgACEQEDEQH/xAAbAAACAgMBAAAAAAAAAAAAAAAFBgMEAAECB//EAEIQAAIBAgQDBQYEBQIEBgMAAAECEQADBBIhMQVBUQYiYXGBEzKRobHRQlLB8AcUI2LhcoIVkqLxM0NTssLiFiTS/8QAGQEAAwEBAQAAAAAAAAAAAAAAAAECAwQF/8QAJREAAgICAwACAQUBAAAAAAAAAAECEQMxEiFBBCIyE0JRcYFh/9oADAMBAAIRAxEAPwDbtrUWJxEDKNWOw/WusbeAE8+Q61SzFJ1/qMJn8i/fkK4076N0iG9Zj+n7zE99uc/kXxohZ4O5HebIOSqNR5k1a4XwvKMx35Dp4nxNEIraqVicv4AicDZDmtsWmcymIbz5b1NwbiSyVIyN+U9eeVv0NGEaBS5iEBu3NBln56SR0M1x45zlJqS0aaGLE4POARrE6Hod1oa3DoPh0P72qq2KNhVPtGYk6qd1HUnpyqW3xB3Bnu9G6eddFhR1iEgR+/KuGJykSQDBInQn7CubQZnCsNRsR7rcp8DrVvFaaDfl5j9RvToArwTs+FAuXR3vwqfw9CerfSjZqPhmL9paVuezedVOO8T9imkG43uj/wCR8B86GJPsVePXh/MuU3BX/mEfOa9AtsQBG9ef8B4abl4O2qoczTzO4HnOtPdq6DsfSldFSVhC1fnQ1RXs1aW97a2uVzMgbGeg5Gu0erdm9FaRlRjKNi/2uYphnYbrB+dWOzb58Lab8yCjuM4amItlGJAbmIkH1+lJHFbuOwBW0gS6rTkaDPjInu10fkjHTDOJ4NiGdmt4prasZy5Qcv8ApM6CrXBuz62Mxk3Hb3nbc8/ShXZfjuJxAcOttSpA0HUT13pX7dfxKxmBxjYe0LLALbK5kYklwdNGE69BSoB9v8EZrpcMuuuqztHOaF4gD2uVDncaQAYnxNDezeK4rjAGxXscNaP4VtsLjg+bH2Y89fCm7DYS3ZGwE/E/emoP0LoC2+zJLFrzZuijQD70Wt4UAAAAAUSNqRWkw8yB51pSRN2UHIVSx2An4UjcQVbpLqhQMfdMTPMiORpt7UsQq2ub6kdFHXzmg+DwQbO7e6BlX7/ETUsh7IsNHsxpCrq3mNh6nX4VAt4MpDEhmLE5d+gE9I6VNew7DuiQeaj8Ua/Ct4TCe0EmRGggATUjol4LdUAW5IMz3ufhNNGGfMPL9ilbEcNKid1mD1B8fDxq/wAC0uO5JLCF9PDx5elCKRBxjgP9SUBhpO/Pw6URw3ZdbFouzEPAJgjLA1BMg60be1IkelL2O/iEiF7F+1cBEp3YhtI16T18aGvEJ7tlvDm3etkRmU6EH6GgePw1iwSHW2o0iYAobwrtURi2N0BEuTsDHRQD5c6ceIcJtYkL7TVVIYa7+B6iimtlJ2Lgv4VIJ9kvnFZRXj3BvaG3lthgpMgBefgdKyppjEL22zkAu3uLyA/MfCr3DOHai42smZP4j+Y+HQUP4eAGJuARIkgaeC+AHOmUbSDNcU1JRbjs6r7o6M+VdEVzvUGMxPsx1Y7Dr/gU/jvJxuZEkvCDieOyDKD3iP8AlHU1Sw9lUQu6lp0RPzHlP1rWFsZpuXD3QZJP4j4eFEuG4Y3G9q4j/wBNfyr1jqarLkUUXFG+D8Lyyz952HenWB+XXlXWK4Jl1s6dU5Hyn6bUZS3AoXxriOX+mh7xHeP5R9zXFydmgMw18KZ2AOoPLy6USxeHzqGSDQB30AAkHQA8/HyFM3B+Dezt5nJltYk6Dx+1diuuyWiPht9rAaO9mA0IIAI5nmarLgrl+4Tux95jsP3yWjtnAWm3LHwJ+0VdtIFGUADwFO7ForWcKtq2EQaD4k9TVVrhDA0Te3m3qlisKRuPWspp7NcbWi6rVZwlnMfCoMNbLRA5b0UQi2snQDc1rBX2YzddE2Ixi2kLHQDYdTyA8ap2cIt6Hur39wRIKjkNKo4Zzfum6w/pp7i9SdiaLWmgEnkK6Yo5pUDLFsWbtxFzPsczHmSe7PQCNqqNwOwcScW6K10qq5z+ALMZZ0Xz3rfEOLBOWZ98o6mYnzIio/5d8RkaWQQCU2hgZ1PMEHUeVax0QW8dxEju2hmYgHNpABmG194SNfOimCwJcBnHegSecxrA5f8Aaq2EthRttp/iOVXEbKeWoqhC/j+N3vaQB7NUb3dy0fmPjTNgMWrKHEQRqenWaB8cwII9qPJvoD+lDsNjmCPaGz7frHSRSJumRcTxhvXGcDVjkT/T1+GvrXeKK21VOSCT58h8a6wQEl+Sd1fE8zVLiNwsRbB1JlvM/YVnNNxpAmrOuDuzuWLeI8fDy5VfxFnI4P4W5Dl1FCkxJAyrCheY3J8TRS5jGCBXWWZQwMgDzHjWeO4r7sveiLE3yCyiIiCf7jqAPKK1w+6FuEnmI9aisrn0Hx2A8aJjBzbyrow1B6860ANYC5+Gg3bLswL9s3EUe1WIM8h+tS8LxcjKdCNyecUw4a4HHjVJgInZTgRGZ7iK8jSQGAbeYPTxplt2PZKsxB2iYHh4SZ0rrjd1rQXKim3z6TvqKrcJRrpJu3O7EwNI+8GqbQKkqOsbcMSpIjf71lWjYJlXXunTXZgedZUdB2eQpiChhgANgRt8/oeu/Kr+GxJUyh05qZgnw6b/AE61bb2WI/tc7jr5j8X1oXe4fcsnTbpy/wBpP0+lcykdbjYbXiiQZ0I3XnPIDrVFbJusSxgD3j+UfkB+tU7LrcYJmhp3OmX/AO2wAO3KazFtlDorgKDBYfiO+SOvXlSnKgjEK4ex7YgxFlPdH5yOflR20kUJ4NxIMqh19m0CFOx0BBX7GiONxi20LH0HMnpXBNts0I+J8R9ksLq7e6OniaWbryCTJE6nmx/XWsxGKZ2Yse8fePQdBRTszwj27e0YRaU6A8zW+LHfbFJ0W+zfZ5j/AF7g1/CvQfajl5qJTFQ4iyG866pR6Moz77AuJMa867wPESWAYev3rMXhCu+3I9aqLow8xXFK4s7lxlEO271TI06RM1RU0W4fh41O/wBK6V2cj+paw2ECLHx/fSlbtLxMuwRZFuRtu56+Q5VZ7TdpUsjLOmx/uP5fAdTS6tm6biOYyuZVgQynXYHw6aGt1B78OeUt2O2CkWlWZG/6D6VBx529n7NdC+8TIX08SPhV3DWoAqtffM5PTQVqQUMFwwKqZzmKLAY7x0J50TtIBq0+Q+1aVPjy8K5fYE7j6+FUqEyxibinQzJ10GkeNbUSImeY6mq8wJPPmf3tVd+L2l3uCqsQRt3AwIjTUEGhXFLK2bYS0pzPpm3MeLcqjxHaiyNcxJHSgvFu36hO4hP6+FJkl/E3gihV/D82O3z1odgh3mJgEa9fp1OtJ2M7ZXXYBQBvPmdCaibit4GQ0A7xpr0qbFQ12LwHrvNNK+yvWLWdkPdyg/lIrx53bMczMT50xdmsY4YKVJQzoAT3o02Glc+bH+oqujSD4jdiuIonvMMyQCF2I61Gvay1uNW/etRYrgF69DW7LSOvdkdDNQYb+G+IzT/TRT+ZpPlAH61caiqG+3ZnEe06j+rbTXmCYE/rW+G/xDcuWuIECrPPyPrtRbD/AMOe8GuXgQNlVdJ6mTrHlVq5/DnDOR7RrhEyVBChjO5gSelPkh0zgdpDiLYKlSjDp8vOs4ZwS6QWWCCZ97mNcscgaNcO7M4WzOS3vvmLNPoTRO3ds2xp7NPgKOYOIvm/cuCLiD2gBnRxA5ZIEEz1rKNt2lw4Me1UnoDP0rdOwo8MOvu6HkJ+anl+9qnN8qudydPdUk77Zj49KHtbKbar06eVae8NGzbbKfHTTqf3pXGpWehKFGX7nP8AFpqNjPXrFS4DCMxzLqFMlTzPl+96r27Bdu7qvOOQ6/v9KN4ZgFEaAbH/ADVNWjH0sW8YtwQd+YOkHrPLqfIAVWxF9jsWYKO6W5DqakvWg4BIhjsR08ftW8HZuFxbVcxY7/UnwrJYuyro1wbhbYm5kghRq5/SvRcPZW2oRRAGgFVuF8NWxbCL5sep60O7WYVr9g2bd32bMwkg8tTyMwfCuyMfEcs5+kHavF3iFGHeNixXUgA+u9dcP44UtqL4YuTGi8uR5fKuLVxbFr2Y79xViD3SwAGZyRuTQzDYW4pDLnddGCuwkA792dq7IRjKNNHNJzTtMcbbq6yO8p/cVWxeABHMj5jy60uX+NPhX9mq5gWk66mY2O0+HjTVZxoIB121rly4kv6ejoxZXs1w61MMfSdPU1zx7josWWOsxrHIH6VDxXjgspmiWOijqftXnPabiN+73JPeBLRpvpB9J+NTjx8nSHkyesudmOL/AMyblx/ZZxc7ounKpQjZW2VgRMHQzTbwa4HxBH9NUTvQhBSYAGo0LdSByrzizwm6uVIJJHugHflEb6U/cB4MyWh3WBO+bQiNNq6Z/RKL8OSL5ytDTjONWrSMxYaDlzOwFAH7UKPcQ+Z51HxPgN27kClVUGTJ58tAPOp7XZXSGufAfesHNHTTKV7tLdIhAq1F/wAZuEFTckb6fh+Io9h+yVkbl29Y+lE8NwDDp/5a/wC7X6mlzHxPP8VinY+8zT0JPpWWeDXrnu2nboYIn4ivT7ZtJ7vsx/pA/SqmI7U4dGym53vygEn4UchcRMwvYvEtBKheuZlFWj/C93966iaGMqloJ58qOt21tclf1BGnXLBbXlpBqHE9twrMiiXVUYjKdniNWI1ErPTMKfJj4ooYT+D+HWM9660chlUfQn50Yw/8OsEv/lF/9bsflNUL3GcY85JXQkdwAaDacxjzil//AI3evKSL1wtE5cygQddSADpS7CkP9ngeEte7ZsL/ALVn5zWr3H8Pa0N22vgCB8BXnOYmyS3eckwQxblyDGFM8z12rrhXBzc7zlsmvdYDNIO6sNQIMSInx3pMB5Xtph3JFstcIMHKpIHm2w9a4vdpH/CigeLE/IAD50Ba8lkBNFnZVGvwH1rl3ut7tsR470gC7ccvHmg6Qv3bWhuOxmOJGS9bjmAuU+hMitjD3RHuj97RUudl95RHVTPrG/pQAr8R4hiF0uXHyqBLNPeJ5KFIB/8ArUZeUzDulYzlgzEzsAGkD400vldeTA+RHw2JoYvBkt3DdVAxkkhixBneBP72g0WBSxTBvZoDbJI92SmbnOUaz4t6Dmd09cIxlgpnt2lBEZlVFzCdJ03AHPpWUcgoRsfwhXkrofDY/vrSxxDhZBggqevX71NgeMXcOYIL2vHcDw6HwOlMdi/axCSpDDpzH2Nc0sbgd+PNGaFbD3fZrl2nc/KfQVdw1xTqdx8G8/GrHEeClASveX5jzoOrFCCORpKZUsaegozsSBEk9Nx5U7cC4T7FJbW4256Dkv3pP4O49oGjLqIjl+zTxZxcaN8fvW8GjlyJotss0pYXhd6ybj3Wz94lTsADtPTcCB0puGvlUWIsh1KNsR5V0458P9OXJDkqExOLXFug4gKuY6sFE5R+HMN1216UUsWcivcdpZhLMAdE3IUHUk6afCpcZwLKjEtngyAVXrOnjy0iqvALr37je0tlFWVykED47mNddvnXTJqUeuqMlyWyfs3iUxWe4LcKCAs8jBmD5RRDFX1tIzuYVRr9h1JojZsKiwAFUchAA+3nXmXGuKHiGMW0gb+XtvIbYOy/jI6T7vx6VxylyZtFcUEDea+5u3NAB3R+Vd48+tUr49oh1Grct4G3y+tX+O4g2bOVAMzaCdRHPT5Uq4N3tqMwzEc/3yrfA3jlyXhjlXNUN3DEK+yBHfDzG+UTqCZ8DpTXxni64a37RlZhIELE67TJAilbs1azAXD0gdZ5z6R8aYe0FsPg7hImEzgeKHMB8R8Kwyyc5cn6aYoqKpAn/wDPgTHssvQFpbYnUKNNjzPlrUtrtTdYwBb1nRGDEEcnkQukab+FKuEYOpyZg7MoJAkk+EdQJPSKMYHAYu1ISxZUE+/iLxJ0kT7MDTTqazpGpc4nx2+q2zmKB7otsZEAMJDTlgagiPKrmFwmIcTmZZ/3MPMkaHyA9d6H3FvvNu7jsIgYe5as5yQI07xIO45cx1rjCcLsZSwv4+/OuW1ntgkIHAULAUMNtlJ0MGn0AUODvtibqOz+zlHWSVULCgwdBzaR1WedVuMY/CW7b2kuC9eZSq20fN3iNGYjuoAdZ300mi47N2RkFvBe2BEl77scpzAGVcyTEkdY5USw3C8QAuW1hMOI72Vcx5e6YA67+FUhADB8QVQB/K37jsSxNpVeTz1zaDoDsKtHAXrl7264G6s2whW/ctWwY91jlLsIHKOQo6MBdMC7jCMq5nW2AkgGSd5Vdxp4VmHw+HQreFy9cKdySWJJAZiWGknKdT0ApgCOI4fFXFK3MRhcKhHeFsszEExHtDEAzl0AOogiq2D4Bh2uW1GLfUAKttIQgZlM5wdDlIPlTGyYay6BbKd+Dn7uuZgAROrahSfIGrnHMSLNhmUAHZRGkn/NACRiuA2XuFFDm1bJGpgFtJ92Byjnpm6Ctca4sMOuUAFyNANhGgMchyijGGs5UEnlJJ8uf760kcSvLeus3Itoeijb1pAMHB8F3QXM3HALsdz0UdBR/CWAfKgfB7wYkA6Aafvxgn1o7htahgbxVsLyqtbuAyKu4u3I1oKPej460kME8Zm03tbe0nMs6MPHofGp8LjluIHWcp5cwdiD0INWONYZGtupbLA10HOlTg3EclwIT3bhidIDgaH1AiqENNi+UcOuh5jkw6HwjTwGvWd1whrKkBQxuD5EEjmOXwoK6NYOeySp6D7cx4U1cQwl1VP9NjPQTHnFLVqzcFwB5AY8wfiK2fZEXWg7wLtjbuwl2LbnY/hb/wDk+B0ojxHgavqkBufQ/aqjdl7BtsuUEsNX5zyI6UAwnaC9gn9hel0X4heqE7jwrnnhrR2Y/kVsO4HClX7wiD8T4dRTVYxqtodDXPDcXYxdkG0Q6f8AUp8RuredVcTw5reo7y9eY8x+tJQcS5ZFkYVtuV226cv8Vbs3g3n050BwmPjQ6irj313BPpVqRjKAWy1tUqLBXGZZYR08R1qHjOIdbZW1HtWHdnYeJ/SrRloXe2PHZnDWzvpdYf8As8+vwqh2ctIi9CeumlR4Xs+4aLgMk+9vJO8mrXEsEbSkjUDpWsEvSGy1g7dm/eue2920kqDIU6gEsRuJI0jlUXGcMgSCtlpByFFCspB0nKMrW403mkjB4y9ZcG25UhjOaDIOpBBkEEaR40ZwPaY3nQXbKJrqbSkA+ckyRA2Mb6Vvxag1Ey/cmNvDMPktgc4k+Z1orhgLltk3HeQ+o/zVF7wVC52AJrXZhyQ8/iOb4yD+lcc9GyBPYHhoRLmde+dCSPdHukCdgY5b+kUVt8FwtsqhQlkyqCzMSc5gFmnvyREmq/Dzkx11Opkb/ihtuW528aL4nha3HzncKADAkZWzAidulQUa4eLUFlsBQoOXuoSwGmmpI9wDXwqS1xW49tWtgbywAgqrCVP9UqI13+FTYfAIjs4mWkamQJYsQo6FjNTWcDbAKhFgmSIkabbztSFTOcPj3N4d+UugezUEAqCnvNby7ZgdS3PSss4N3tsGz3AjykrOYxlbS8dVzayepiidtqtW7lUmHEo2+F3Tet3Wyg5V9oJmDkKsAI1mRrOkVdvcLzI6kr3nLAlQ0THI8/GratUqmrDiUbnBUIRTmhBlgHddNG6juihfaZ5uWrfIyT8h1273jttTLStxfXFHfRBp55t/hTApY61Nm5vqrfaktbQFu2MvcDanck7kH0FOnGL+SyY3aFUDeSeQ6xPlQbhlpCMjkTnZo8SsAT50AU+BYv8AqAERmMdfQ9Ka1bKTOw1pNGBaziFVSJzLry5T+tPTWc4OUwY8/lUsEJXG8firzObb+ztoYJzKoE6xLbmKs9lCXZ1uXGcqBMx+LYyNCNKt8Q7HpcIY5nKycsgDMdzBBGvXlUvCOGCzbutlAzxAWdgTrrsNfDrzpAJvaqw4xrrccqhVWJgkMNQTlHvGeXjrQjFsgb+mSIAZSVynQ8x516B2owme1bvrGazv4qRBHToaXuIcHS4FuKYBUydOhgADx+lOwDeCvi4iuPxAH7j0INZS/wBleJBD7C4QO8cp5TzB6TuPM1lKgGDCcZDsywwZIzTGmgO4JB0ruzxuwwBzpBEidNOuvKoUwagnKAMw1gDURz61AeAoUKCQpUKQCRIU5lBkmYNWYdhYJbYAgLB1Ec/LrQ7i/ZPD4kD2qtpsQxBE8pGtRYngk+zynJ7JGRNAwEgCSDEkRWuF8Key5YuWTIFVO9AIjXVj0n1NMqylgewKYe57XDYi/afnqrKw6OCveH70pssYhoGaCeZEgE89DSvYbFqVDOCMrTtOfUrGYaJy9RVzEcQvWygVRd/plmIG7iIUZdFkzv4U6sfIK4zhYbVO63Tkfsa54bhCffBAB58/KoMBxprj5TZZQEDFp0Un8Bkbj71ZtcXSdZHmPCetRwRosrqixx7jlvCWGvOZC6KoIlmOgUeZ515Rg/4l4tbjXHW3fRmJgd0qCdArDkByINetuFbcA+YqljOC4dwS9m02h3Rf0FGuyeQC4P8AxMwd7R2Nh/y3dB6NsascdvI7RmBQAMSIMzooHI60IxXY7CuINrL/AKWK1Vw/Y1bM+wxF60DuujKY1Egjkazj8iLfZnKXXRK3CVYswBGmgJnT70T4JwYBJ1AJGm+g6dJNDrPtEDBirltC4BBjplMjkNo2o1Y4pbChQSIAGoreWeDlcX0Rjuvs+yPtXjwqLb5u2scgP8xRLs+0MB+ZY/WkztHiC7m4oJyDLlM94SBKkanxEdKb+FXAMhHh+/nWTdm6Zzxg5MbbfSHUbkjYxsNToRPh50Y4iTk0LxmXNknNk2MRrpIOlCu2NshbVwTKPHLYifqvnRnD3pVW6gc5+J61JZWTDZzYulCGkFpOqqEcLvEakTA5jpRhGqvNBe2nFDZwjkaFjl9ILHykKRPKaQEfF+3gRimHVXK+87HujWDlGheOug86H2O2WP1YquWQBNlsusaz01PP8J6g0q2bzWrNr2Ksb13MylVE27aHKXWAe8SIzHZVERUeL4hfuEn2xRi+f33VVeApLNJIEee21WkI9W7O9uVvMLd0C25gAgyrE7CfwknrIMaHWnBTXieL4ezIXe5bNyy6B2tai4Ligq7JoQ/uqWAMhgd9vT+yHFjfwqM/viUbzXmfEgg+tUAxKaWeKL/+0f8ASPX3vvTGj0B46sX0bkRH6a+k/CgBZ7QXyboWCQqiI3BfmviRA9aocZ4UUhRAE6AcjuZb8TeNW8XijdLsoAYCB6MQs+O59a64owSymssoC+Uzmb+492BVCKOCve1u21MCQd9NoyieulN2HBEHbTnS32aS2LhS8FkkZGbaRsOXnTWHVgxU5oYifEb0mM5uDMY26+ND+IpcY5LYnQswPMad2eU/pRYaDNvpVZva5sqJqRJaRp033PhUUAm8XbHeyZBaVQ2gAYHSJ70jQx0n0oRwK5ns3LbCMskeW1P/ABHA3YBYW8q6yWJM+mh8qSmwJt3So1zTHdyxInMASYG9UgFi5ZOeY5A/Ua/CsovxDBDOy8hp8zWqdCGsprXZaAT01/7eNR3Xg7es6DzroyYmOpieVOjJEwOkkx5/veuc48/KTUTNm5MZ8gP+r9KlaW5Aes/SnEbI7jwdj6wPqamsLmg5V85/xUb2iTuvwH61Nh9NJP7+lUIku2h4jyJqFk0JJMDWDB8edTM01U4rdy2bh/tI+On61LGilb7V2+aOPKD+tWuL8Yt2rZLNBKghfxGfCk+1JZVjcgfOj3G+AC+6uDlOzeIG0TsRXFm+TCP1fpfFtWhZxvaW4x/p9wDyJPny9KOcFxD3LWZzJJPKNKC8ewS2nRFUCFk9TJ3J50ZwdwWsKrEbLMeJ1A+dZvi4ric7BvFOJpZY5jr0G5+1Cx2nUnVGA8xVAYdr985jqdWPQfvSjLcEslYyAePPzmnxjHYuiTDY1bglTPXqPMVILxXUEjyNLGHc2L0HYGG8RP7NMbim1T6DWh848vtcGW0PdR+u0E6c9JqTgd3NYQ66afD986r9m8QuIwIAMiHtnzXMsVD2Quf0mXSQeU/Ak/Q+NbrR1rQwUA7b4XPhSfyMGPlBUncaCZPlTAtc3EBBBEg6EeB0OnlQM84GIJsoeSBkuga5kYk94x7oDOCJ0aJ3mq1vhCKs5BAAJLHQDxkwB96McZ7JXrRLYYll0iNXtiZIAPvA+vKQYk0LNy4jELhyJOk2ZYmSxnuwOWsHU1dgauBU9qxMm9kVCDmzIgVmddPdLBU2OsxtXoXYG0UwgJ0zszDy0UHyOWfIilDhfZC5fue0xAKLM97/AMQjousosQJ0jXKBNeg2SFAAAAAAAGwEaAeFFgGbN2qHaW1NrOBJQzy2578963avVbMOpU7ERTTA8/bKl0gbXAG8Bz0PMA5hW8ReXLlu6S8gjXL+U/Jp8654vaZDDHW00E7koeY8RvvyY6CKpXsYjsoyzpJjfQb+tWSSYq0QCGgjl4jw8ecU38JKqildFdRPg0Cfj9aUnv5yEEZVyzroNNB5zTvwFBew6q3dZRHodR5g+PMUgMF8odpXp0q3YvKwkRJ59KjuWCmjejcj9qo4zHZNJynmP3vQMKYvha3FhiT5GKUe0GEt2gbgkv8AhBM+8Inw51LxHjd1FOVhqNwNY8uVAsVj2uCSwOUAAawAPxE8zQIFiwWbXwEHmBufjWUUXhbDKI3J1+1ZTAJMNa4s2is+J08B0+M1tzr++lbzUJmZsrO1bG9bJ9K1vQhGm5ztUts1GDWr7sEYoAWjugyBNNgUMN2lsvd9kGObYEiJYTKjnOla7T3gLMfmYD4a0B7PBziwcoYKGDMDopPMyPSPHwpi41ibC5TfgkElE1JYxuEHvadaV9CTF3hNrPfQAEgGSeWg6004rQRz/SYoVb7XT7lhgo6soP8Ayg1MOKC7310G0HcecVwfI+NGf2vs0/V6pCtxps19/wDlHoI+pol2ibLbt2+v0UD9aGWO/eBj3nn4mfpRDtK0un+k/UU6SpGAN4Th4zt1IA8h/k0QIqLCKBbXzb/3EVLUyVsQpcaH9Z/3yFF+IYkpZnmQAPM0IxffuMR+JoHxir3aDZF8z8IH61q1ofo3fwkxM2L9sn3bgYeTKB9Vn1otwb+nir1snTM0S3UyABz0IAnxilz+FlzLcdf/AFAf+mP80yYybfEFOsOqzAE6yp1PiBofGtF2dMXaGFTXF7EKnvMF6SYrLwaCFIDcidRv056VQvYN20u3gdZAW2NBEEc9JgzpEUFkr8XtiIYtMxlBMxoddhy361G/GgBOUxMEsQMpjSdefKuf5Ow6glyywV97KCBmHurE7nz0qrb4vh0dhlCkHKABmZipIOg00YwNdTNAjpOPOzd0JGaI7zGPQRtEnWKknEO5AN0KCYPcUGJjXeDA16GosPxq40Ktm4JY65coVJhdesEH0PhXHsMY+YdxZIAYsdlM+6D+LrOx5bUwCOCweIQQHRQWkli9wxAHdnQbDlG/Wj+CZlUBmzHrEfIbUDwFi8Gz3XUkiIQEDSTz89/AVY4hxX2K5ghcc4IAX+5ieVAHfaTh5dRdQSygyI95Y+fltMUmXbTC4rgSsCI5aba8425keM008J7RvduZCiKIJMMW8N4AJnlVbjPCcsvbWUb3l2y85Hrz8Z3GuiYmC7al8zLB0BHmDO/gRsaZeBcV0BGjaiDyPNSPP5QaA4PEjLp8fvVlL+SSOkkdQOniAfhTEPdjGJcEEQY1U9Oo/MPKh3G+Bm5bi1know+jTKmhuDxwYCSDrII6/fwop/xSPeBI5MIB9eRoGJuLwd1SUNtumYkHXznaq2BwTi3ed1KqiNGaO83Ib9PrTw+KmYdf9LrH789aC8dvAWmBhi2gVATvpMev0oED+FcSyqIhkP4W5ToYO45iPCsq1wnsu5QZnyMBqihWK/6yTA0G1ZQBVuLrUbGpCN64Ca0GRgaa7DVyE0rCIqwKGP7Q2rDZLmYaSDlkHyNBb/bA3DkCQng/ePnG3kKZb2BS4IuIrdJAMeXSkztHwe3ZvALOVgTlAGnKAd/KazYmb4Zx72VxsikBlPcJ0LAaEc+dUMViSXLuSzHdjzjlrso6CojbBMBztIBJ8dNT4bVwLbMuaJHgNPGelIzC3CsDbunO7DKPwg7fvrRFbwW25Aj3iNd+QOup5Uu4DihtQVt23I2zDWek1dbtLbIIuJcWfeBB+ZBFTJWMk4Gg9soIOknn0/zRLtEgIRuQJB9dQT6g0MwPFcKrSrQ0R3p+pB+tEzj7d1SpdWBG2YfTNXBkxz52tG0ZLjTBuFxAy5OYn1B19dZqPiWLyIfzHQff0qvxXhLAgqQR6gj1gD1mqFvhrk66eM5vkJrrUejE1wrDZnnkuvryqTj26+R/Sr9i2EGUfE8z11iq/EbJddNSNefqKddj9L3YfFZL1kz+Mqf92n/yp17WJD2LkDQsuvo0dOR301ryvAcSNls0GAQ2m4K6/p8q9T7ZtODF1fwMj7nVT3SCehDCmtmuMOrfXQFhJAMbHaduWn0qPF4Jbm5YSBMGNBPPluaA8J41hbqo1xslzLEOSJAkEgnQ+8efOI0qnxvtHdLezR0S2fduWnzuwA2Jyxb9M0xyp1ZqF14NYsuMmFLMoBDgZjJkbsd9PnXON45bsznNiyxI0Z1LHqcqiSYE0sWcfcW3eAu3SX9nLM7sQCzI2Qk90mVEiN6jwKKjQqL3kuLEaElCe9GpJiJ3quIDPY4yl0hP5pQ5mAEZc3lnHeaJ+O1DOL8WVHKItzEOhhme4UUGBK9wS8ADQCNd6BWb2a0JM93foV5z1kb1rENkdlYwZkzpq3eOvWWI9KaQBNu02KtlVX2CjIjgBHYQw2kvMgg0a4d2vV7f9W2S5YKVQZgx3B12BAJ16GktVzm0UGYi2UfIM3uEBZyjmsRy36VNibbomgOckOY1yi2G7rESATnbTkABuaKENrdtgICWsoJgG4yoJ22UNVS924vHRMoJD6KkwVgbsTmksBsKS2UBt9JVgPA9BziimBtNqVRnYFwFAInM0zmMADTffpQBcOMaMz3srhu9B0BIkSqrAjUeOkzV5OLsuQmIgkMveHd94ZZ2Ik6eUaVRwPA8Tlb+miSNDGqkfXc/GiWD7N3gBmuhgf7QYPUE0Wgot4TiaEaaqx05HwOsajX4UVw/EWyd4qRrGU5iIj3lGx1ocnZBBZFu5ce4g1APdA1kQBImas4bheAsbJanm2hJ5d4jUmOtLkOi1e4ksRIB5zqBBgmDA2k78xFQ3C5BNiwbhMQWLW1HKToS2m2nrFc4LthgQzJYykpBIt24G/UgCZHnUHGf4iG1bzJazQQO+0fQGqVsRc4ZwnHEkubdrUZRJOgG0BoPrP0rKSsT/FTFvOX2VseCyfD3j+larVYpE8kObHWuVgaV053qBj3jqRPnvWTddmZJp8azKajOoPyGn+OlaKx1+Y+9JTAkGg06bUk8bx4uX8xzqIAGZSIiPDrTqX1/z96AcdTPcgloJg7RAHL50nJMTFV7Qmc4nXy2015V3mi0U01/EG2GnIVB7ELoIM9df3vVu5wu2FzDLmAnQsuvkaCClaWHCk6AjWPGZmp+J3ZuZZBiII03jkN/OqiIYgyPWa0U6ggjrPyPWgC5xbDgMFKgGOQGvnUOJwFv2atlCsRvrr5DzqJrciS5/wB0/WK29y4wAY6KNNRp1FS5UFEONwQFoEM0ncSQP+1DBbOYDMZ8/pRbG3y1pUIAVTI0n4npVC06BgdJG87GrTsZgu3FOUOQf9VREvqxJJ3Jk/epb9nMSRB8qjXCGAIO8DQ/ShjJsJbdhOQ3Bz94fOvXeGL/ADHDFVgVLWcpB1KlRH1Wlqxw54ACwIEcqbOzKFLZVuTT6GsFK2XB9iNhsfCwqgFGWDuQHJmPA7gmpTYa5BAZiLjMYGiiSIJJAGigAf3VbsdhsVnYZrQt5yVzEk5cxKkZRppBgyN9KNJ2HV49tczxsqjKo1mQB41tyRtQuX0hZY20zCO+4MiQZAt5iCCAR5V2l1MoK3GfKVgqgLT1AMGB4rtTlZ7L4dI7sxtmO1WnFm0pbKoABJgTRYhGwuFcECzYuEAmGeDG5BVAFUGdpBirmG7LYoqIAtuYzOWkmDy21PM60RxX8QrS6JbuN/yqPvQzF/xCvFT7O3bTzlvtRTFaCKdibjrlvYm4wJ2BPw8qt4bsPhrQ5wdDLEA+etI2N7ZYtx/4xXwQBfmBPzofg8azXka47PB/GxPrqaKb0Fnpr/yeHWf6Sgacj9KH4nt5hUOVczHoFyj0JiaVMfiVYZLZ3InTT0oZxPBKIm5J55v0ApqL9E5fwNuJ7fOSRasSf7jp6nQUFHbPGu+VnVF/sUCPXWhFviJUAIs/3NoNKr3bhf3iWnkogU6Qk2x1/nGuWxNwvIInNM8q87Ba1cuKrsBt3ZAPmBE86dOzVo+wgjLDGB4UDbBKMWc6G6M57gkZp2HznSm6oab8Iux12LrKZ126ddfHSmniWB9rbNvNlmNemtL7hbWN7gCDMoIGbeIIIYAgzJ250zsCZqou+wf/AEW27IXVPddW+K/esppt3hzrdbcmQMTtqfStuNKysrm8ERRAP/fp1rg3oMQN/wBPCsrKzAsIm+/P9etLPEjFzyVj8jWqygmWgJhLAa7rrCE+tWLdsMSCAItkyN5rKyqJWitYTNlnmSPKOlXWwyrqBr13rKyoJOiJXUChmKwigjTfesrK5vkeGmIG49JAHIEirC4RRbBie7OsVlZXVj/FDlspuALWYKAZ5CiWAw83UGZhImRy0B00rdZTnoj0eLKwoBJOm53PnV7AXiuaOgrKyudbLidvxN/AelaGJY7saysrRF2SW96h7QvGHueX6isrK6F+IjzfEbr5GoLjmCPAVusof4jjsppcJXXkauYVBr5VusrLD6XMpvjWZyk5R/b96hxJybb9dzWVlbEoimdTqfGreDOlZWVJaG/gY7relL/aK6UvkrodDIneIrKytUk6EL/88xIXTfNMayIA9BTzwbFNcthmMk1qsrbJFJdGf7gjwTgKX2ZrrOwDQEzQoE9FAJ9SaysrKxQ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68960"/>
            <a:ext cx="3003037" cy="1930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729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Tasa PRIME</a:t>
            </a:r>
            <a:endParaRPr lang="es-CO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11560" y="2492896"/>
            <a:ext cx="4391400" cy="3243064"/>
          </a:xfrm>
        </p:spPr>
        <p:txBody>
          <a:bodyPr>
            <a:normAutofit fontScale="77500" lnSpcReduction="20000"/>
          </a:bodyPr>
          <a:lstStyle/>
          <a:p>
            <a:pPr algn="just" fontAlgn="base"/>
            <a:r>
              <a:rPr lang="es-CO" dirty="0"/>
              <a:t>Es una tasa de interés </a:t>
            </a:r>
            <a:r>
              <a:rPr lang="es-CO" dirty="0" smtClean="0"/>
              <a:t>preferencial.  </a:t>
            </a:r>
            <a:r>
              <a:rPr lang="es-CO" dirty="0"/>
              <a:t>Es la tasa mínima de los préstamos bancarios comerciales que los bancos cobran a sus mejores clientes con créditos comerciales </a:t>
            </a:r>
            <a:r>
              <a:rPr lang="es-CO" dirty="0" smtClean="0"/>
              <a:t>. A mayor monto de los  prestamos, menores tasas.</a:t>
            </a:r>
          </a:p>
          <a:p>
            <a:pPr algn="just" fontAlgn="base"/>
            <a:endParaRPr lang="es-CO" dirty="0"/>
          </a:p>
          <a:p>
            <a:pPr algn="just" fontAlgn="base"/>
            <a:r>
              <a:rPr lang="es-CO" dirty="0" smtClean="0"/>
              <a:t>Es Calculada  anualmente como el promedio de </a:t>
            </a:r>
            <a:r>
              <a:rPr lang="es-CO" dirty="0"/>
              <a:t>las tasas de los bancos de Estados Unidos.</a:t>
            </a:r>
          </a:p>
          <a:p>
            <a:pPr algn="just" fontAlgn="base"/>
            <a:endParaRPr lang="es-CO" dirty="0"/>
          </a:p>
        </p:txBody>
      </p:sp>
      <p:sp>
        <p:nvSpPr>
          <p:cNvPr id="4" name="AutoShape 2" descr="https://encrypted-tbn2.gstatic.com/images?q=tbn:ANd9GcTOLJIaLo-2ORwsYA6b5V6b9dO2dI_WHMt1IpUkneZjXebaCZp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424" y="2708920"/>
            <a:ext cx="3077091" cy="262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03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solidFill>
                  <a:schemeClr val="accent6">
                    <a:lumMod val="50000"/>
                  </a:schemeClr>
                </a:solidFill>
              </a:rPr>
              <a:t>¿</a:t>
            </a:r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Para que sirve la tasa PRIME?</a:t>
            </a:r>
            <a:endParaRPr lang="es-CO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1331640" y="2636912"/>
            <a:ext cx="6408712" cy="3387080"/>
          </a:xfrm>
        </p:spPr>
        <p:txBody>
          <a:bodyPr>
            <a:normAutofit fontScale="85000" lnSpcReduction="20000"/>
          </a:bodyPr>
          <a:lstStyle/>
          <a:p>
            <a:r>
              <a:rPr lang="es-CO" dirty="0"/>
              <a:t>Los bancos utilizan la tasa Prime como base para establecer las tasas para tarjetas de crédito, préstamos para construcción de vivienda y otros, incluyendo préstamos para negocios pequeños y medianos. </a:t>
            </a:r>
            <a:endParaRPr lang="es-CO" dirty="0" smtClean="0"/>
          </a:p>
          <a:p>
            <a:pPr marL="0" indent="0">
              <a:buNone/>
            </a:pPr>
            <a:endParaRPr lang="es-CO" dirty="0" smtClean="0"/>
          </a:p>
          <a:p>
            <a:r>
              <a:rPr lang="es-CO" b="1" dirty="0" smtClean="0"/>
              <a:t>la </a:t>
            </a:r>
            <a:r>
              <a:rPr lang="es-CO" b="1" dirty="0"/>
              <a:t>tasa Prime es afectada por las condiciones </a:t>
            </a:r>
            <a:r>
              <a:rPr lang="es-CO" b="1" dirty="0" smtClean="0"/>
              <a:t>del mercado </a:t>
            </a:r>
            <a:r>
              <a:rPr lang="es-CO" dirty="0"/>
              <a:t> la disponibilidad de reservas y el nivel general de tasas de </a:t>
            </a:r>
            <a:r>
              <a:rPr lang="es-CO" dirty="0" smtClean="0"/>
              <a:t>interés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882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IGBC</a:t>
            </a:r>
            <a:endParaRPr lang="es-CO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11560" y="2420888"/>
            <a:ext cx="4211960" cy="2664296"/>
          </a:xfrm>
        </p:spPr>
        <p:txBody>
          <a:bodyPr>
            <a:normAutofit fontScale="85000" lnSpcReduction="20000"/>
          </a:bodyPr>
          <a:lstStyle/>
          <a:p>
            <a:r>
              <a:rPr lang="es-CO" dirty="0" smtClean="0"/>
              <a:t>Índice general de la bolsa de valores de Colombia.  Es el conjunto de las acciones mas líquidas y de mayor capitalización que se negocian en la bolsa, es decir aquellas que tengan mayor rotación y frecuencia.</a:t>
            </a:r>
          </a:p>
        </p:txBody>
      </p:sp>
      <p:sp>
        <p:nvSpPr>
          <p:cNvPr id="4" name="AutoShape 2" descr="data:image/jpeg;base64,/9j/4AAQSkZJRgABAQAAAQABAAD/2wCEAAkGBhQSERUUExQWFRUWFRgWGBcXFRcdFxUXFxUVFBQUFRQXGyYfFxojGRgUHy8gIycpLCwsFh4xNTAqNSYrLCkBCQoKDgwOGg8PGiwkHyQpKSksKikpLCkpLCwsLCwsKSwsLCksKSkpKSksLCwpKSkpKSwsLCwsKSksKSksKSkpKf/AABEIAMABBwMBIgACEQEDEQH/xAAbAAABBQEBAAAAAAAAAAAAAAAFAQIDBAYAB//EAEMQAAIBAgQDBgQEAwYFAwUAAAECEQADBBIhMQVBUQYTImFxgTKRobFCUsHRFOHwBxUjYnKCFpKywvFTorMkM0ODk//EABkBAAMBAQEAAAAAAAAAAAAAAAECAwAEBf/EACsRAAICAQMDAwQBBQAAAAAAAAABAhEDEiExBEFREyIyFEJhcfAFgZHR4f/aAAwDAQACEQMRAD8AwSinqKatSKK5jqQ5RTwKaKeKBRCxUIwpG3OrAqRaHBTSpclJrRFNy0SC0jYcHlQ1+Rvp74BuWlAq42B6VG2GI5UdaYPp5rsQilmlKeVIRQbspGEkNmrGHs9abYszr51bNI5b0XjgqOpiRTgKZmp4NKymKNnRSZacDSk1NyO+OLaxhFNin1xFZMWWEjy10U8ikIpkznliGRSU+KSKaznljGxXRTopIprIuA2KWlpKKYjgdSUtcTTJiNCU0inTTWNNZNoaa6kNJWEohVaeKaKeKzMkOAp4poqQClssoihacK4U6lbLRx3wKDUgeoSaq38XloVqKXLGrlwE81IxFZ272ijbxVxfE3I0yKeZ5CJk8xpQeJrk6sXVRyKscW3+g5cuLzIqhiMbbH4hVE8G53bsAkBWAkGRMnUQPal/ui2qwZZ+77yc3hMGQoEdKKUV3KTh1EvtS/bJ/wC/La7GfaornaJeQNOt2bLCz/hqodoY+IkQdBJ011qxfCpb7w2rZKuwhcsZWAAkCdZFH2p8CSwZ3FvWq/X4BrdovI/SnjtF/lPzoLFbDh97NbtJaNorkytbeAzOc2aCAW1O0Eb1TJpj2PP6SM8jklKqBKdo/wDKaeO0g5g0T4Ng+6a9bZQSqWbxzKJEG25SDt8UH02q9xLhAi4LqWwqsrIyZA0ZhKMFBOubdoGlc8skE6o9HHh6hx+YCHaJfP5VNb46h50S4n2dUlw1hbQR5DoDDW5kgljEgEdNqEcT4dh0Yyly3DgQrZsyEHxK5EDlzM0YvHLsCS6mKvUmi/b4gp2IqUXwedCMR2etzb7q63jGaXUABYk+IHVgdMoqhi7Nyzlh8ysJDCYMGPxAGmjCEuGTyZ8+NNzjt5RqA1LFZq3xW4kZlMESNIkdR1FX8Px5Tvp61nja4Eh1ON/Pb9haKQioreMB2NSik45Oioy3iJFdFPy0hFFMjLGxtNIp8Uhp0zmlGiM01qkNMNMiEkMNdSmupiZAtSLTFFPAoMEWPWpBUIqRTSHTBokC0pFIGri1Tdnfj0MpY/G5BQm5ZLAtdJA2AHU7TVvHJLa/1rTMRcTKQTrv5yOVPdUkNDHHIpSyNUuE+AWbAyzImdufrWowgkEf5Fnzm2YA6Vlzz0/lVm5xS6QBmjLEQANtBqPKqZMbkc/Q9fh6ZybXKWyNGlklEj4lNst1UQwM9NIqHEXbYIuBlyqlxYkZiZYABTrtFZ3K7mfEx9zUycGun8B94H3NKsaXLL5P6w5/DH/FwWMLjkW3aBbVb2Zt9B1qxY4zbTvSRnLXQ4UjRl8W5I036VWTs5dPJR/uFWE7M3PzKPn+1M1E4o9ZnpJR/lUArhkkxEkmPeYrR8I4nYC2Tczq9kkjLbBDyxYZjIpv/DTfnHyNL/w235x8jWlUlRHDLJik3XPkvXePYebl0M5e7bVCpSAuqSQ06wB0E1NjOMYYXb11LpbvQFylGUrqhJmII0JjyoUezrfnHyNRP2dufmX6/tUPSh5O36zL4C1zjFl8RjGNwFGUZdT4hoCFBjWJpvFVAsYiboe2Sncg3QxEH8skghZ3oI/Z+70U+/71XucHuj8B9tfsaZY4p7MX6zJpacTQYBNcFOki55chzqjxdlbDoyoqHvnBidYHUk+WlCUNy2QQXUrsdRHLTpTWxblAhMqGLRp8R0JmnWP3XYsuvi8bg1z/AMNDw6yGt2iW1KXLcEHVZmBHMTz61Fi+Ho+fwAFBpk8MymZZ6xVDB8Xyd2Csi3m2OpzdaJ4fidpp8UM4EgiApCEb7Gdp0oNSTs9TBm6XNjUG1f5/X+wPhsG+XMjCZPhnUxGse9WsJxuDDiDtV3A2CiqpAJLsQQZ/DMgjTlTcXh1YAESCxHmNSdD/AFvQeRN1InD+muONTxSp+OxftYgMNKkrM2brWjzKfVeWtG8PiswoOFbo5/Xt6ZqmWqaa7NSTRRCdCGmkUpphcUyOaR0V1Ia6mIkQp1MU1IDRJJigU4CuFSWYB1paLKdEa3B1qSKabAPT5a/OojhDyJHof0rOHgtDqK5KfFTEAbnWelCSOf8AXzopxO0RBOo2n60HxpMDpVoRpHH1GVzl+OwTwvCw2rH5fvRTD4K2uyj1Op+tZbBcSa3puvT9qPYPjCPzg9DvUpqR0dO8X9wutSK1VUu1KHqB3qKLVoFiAokkwI5ms1xTtU6MyLbykGDn3n/TtWl4fjDbuK41KmYPPqKJ2ez+Fx14m4PimBOVh6HnQ9RY95LYlnxycfYzz2zx9mV+8uupA8ARBDNOzGRlEc9arWeNODuT6k1su1P9kps+KxcLL+VxqPRlGvyrI/8ACeJJhbZb/SR+tXhkxZI2nsebL1U6ZdxvFXCq7W2QOPCxkBgDBKk6HXpVKxxpwd2+dRYvs7irfx2bgHpI+k1UXAXSYCPPTKZp4xhQJZJ33NQ+MxAkd2ysInOIIkSNCAdRUa8fK5xdCqyjRfFmbyGhE+pFCF4TjF8XdXvUox+4qvd4TdALXFKidSd5OwihGMfKKvNKu4bOKF8jITrpB016Uq8FY7gfKs7a5AdR86MYfHXRmcMTl8Jza6DbencH9pGM4N3MvngKxuQf65VSv8EcfCQ30NGeHY3vUzEQZIP9e9SvXPrkmd/oYpq0ZQF7R0lTV3D8Z5OOcyOpmZHudqK4hQRBAI86AcQw6odDvyO/tTrTPZo0Mufpd4S28di7cQMpM5p5jn61Lwu2dR0MfLag1m8V9OYrR4OwrIDrrrpWktKLRzx6mSlVNEzvHOkfGaAAe5/rWlbDdDFV3wzUkTZ5fgbcvHmflUGeKl/gSakXhw5mq2kcErZAmIIrqtrhFHKuo2LpYmSnhacQBzp6LS2TGg+VPU+X0qRVNPFusFMm4fYRnAusUQ7sqZiP9siiPGeF2bahrOJF2TGXu3Rx56yI96oPhmCgkEA6iRv6HnUJooN7kFy1m0ImhmK4NoY1HTmPQ0YIpAtBNozqXJiMTgip5/r8qrRW/uYdWHiAPqKHYns9bbaR9aoshJ4/BmLGPuJsx9DqKJWO0ZHxLPmD+9Pfsu+YBCDJjUxv1nYedRcW7L38O0XE32KsrA+hUmjUZDRyZIcMJWe0Ns7kj1FXrPElOoYfOsY1kjcH5U2KR4Ys6Y9bNcnplntJdgKbhZejaj61awnaHIfgU/SvKluEbE/M1MnELg2dvmai+li1RRdbG7aPWMV2nW4Ia1Ho36EVRwePtW2kWz8x+1ecjjN785+Q/anDjt7830FIukUVSHfV427aZ6xe7WoVgWj6lx9stZbtC3f2yqqASwO/Ssh/f178w+QprcavH8f0H7U0Om0O0CfV4pqmi+ODBd5n0+1WsjEMAYDbjKI2idKz7cRuH8bfOonvMdyT7mutKRwNw7I1WExCWUyl1mSd/T9qgxHaG2NiT6D9azQE0q2idACfQUvppu2V+qklpiqCGK48zfCI89zQ5nLGSZNXLPBrrfhIonhuzZGrR7/tRuMSLc8nILRdNa1PCrJW0oPmfmZFdheFImu56n9BVs1KUrL4k8e4sU2K0eG4bgjZDPibguZZKCzIDflBJ19azbLrQ0lPVs6kpDTSaIjkONdTCa6iTsJnhfjyk5JBZe8BBIBAOwidR86dh8Pa/HP/ACkfWiWHv5pIIUhYE3XBAMSJywZgeVMyE66f8wPy602nwR1nLgcIfxOp/wBQ9diKRODofgva9CoPpqDT2wYBJLrIHw66+/p7U2xBJGUHWNvfTnTV+AKVBnGYDEjDIpeUYGAXaCoMfCdhWebhlwfgn0I/ejTWRlAysOkO4j7iqj5gficf7poaR9YFxFph+Eg+dNUDn9qLu4/EWYTqNFP/ADa/apOHYczqIWSRmUsI1gGIFI47hU0DreDlc2kZgJ5Cetdj+HC2QBcS5ImbbSB5HbWiGICizkARmz5swY5ssRlg6edUGteVJQ+pMqd1ThZJqQWJMAH+ulTNg2Vh8QBMAspEnlvp9aFD2hmJ4d4VJUa9R/Kh1zginU21jrW24zhy1uxbQhnCEMBGjSTAIMHSg127fK9wXbKGACE+ENOmhMDU/es9jOnwZpuzlo/gj0NPw3Yyy7ASw95/SikMOh9qPdj1R8Qi3FEHzjkaRzfkbQuWjDYnsZbBgO30/aqx7Hr+c/IVseNX0W4wQGATz86rNxNe67vulmZ7zXPvtMwR5RTRyPuxXjXZGUPZBf8A1D8hSnsikSbhj0FH+8U8qmuYJWthsp1bKDGkwDE9adZGK8aRmh2Vtf8AqH6VInZiyNyx96JX+HqCNOdSWbA6Cn3FUU+xJwPB4eyxJw9u9pp3gYx5gKR9aW7hlLMQipJJyqPCvkAZ0q9wu34j6ftRTugaZK0B1F7Gd7qmlKvcc8BWBEg7UOu3hpBnQTpEHmP5+dI6THVtWL3dIUqxw3i72GLIEJIjx20fz0DggGnpctlHZp7wsCBlGXWS3py0oWgUynlrlSphemAAokgagc9NSdvWjWB4OiMrvfwxAIJXvjO+okIRWvwD9mee3rTClFu0Iti4xttbYMxIFtmbKJ0klQKEB9ddP68qKCwnwvg6XVJa/btEHZhcJ5a+BSIrqg4dxxrIYBVIYQcyg7ENofaurW/Bkl5COGNxAYzA+86ctaJHs/j4lsLcY7j4Cy7iRDCtfw/DAW4GwLR7Ma28jLNdksek44zs8RfhuNDHPhr+nW1PpqCZp+Cs3mGYYe4ynUHuXjyOnKvU+0HaFcMqMEz5ny7xECTrFDOyvaO3lSwLZGVPikQcoHlSd6H2asxBvGYNkqdCSbV1cp8vDoKpNiRBJXlPxRptOo9K9lHEFYHlBI+UVBasWVtiVkKvMTsJqmh+CLlvseM4rFwhywplZkgwCxXUCOh+VMwV65dQNK6j8hHMjXKTXqnGOz+Hu4bVPCFLiNDos6n9KH9new+FbC2ne0puG3mLSZnUzAMUjx9x1MwdpAV8SAMY8Ut6xERFI5UHVcxBiFLaxzP8q1OP7IrhwGDFiz5ecDwuToTHIfKo07OtduFV0liOgEAnoelZ4qYFktGHxPH1DZJ9QUWQekxNV7nHjyn0BPz1pO5T+MIuKGAuCepA/DPTaiNjgaG5MeGTpPKod6OhJJWTYbF94oIDKBsCQSPcATr5cqo4hbpuwFm3KyYnTTMfvWqPZxrQVcp26RvMaD2qPFYJkkAESIJynY7iY0oSg0JGSszHGLJt5yhZYGh2I8Pkek0M4bxZ7S4c5jquYmJPxsNp105Ua4o5e7ft5HICLrMyWt+EJbA20aST0iOdM8FdrVjKB4bKjxFQZliZDUkYalRectO5Sv8AErrFoJIkkeGCZjWN9uWsRS4TiTQwlVhfGWBIiYjRWKySBMbka03GYK4shvigHUggz5jSojhYDDmUWfWVP6U/pVyCWVX7OPySnFZbYuMkhiQDJEFSpPPz59aKXLGKCADu0WSyrmNxyYGoRfCDEalhpQnDI960LepExAHXQQOtJbxzZoa42Y2xmGuhHgYN0g6bcqOKEfuRTJOPZt7foXi12/h7mVznzILgkKsCSDopMag71LwrFO+rBQvKJmZ50F4jfAMidjPWDqBPlrRvgOttff7mnmkuCMXuaHhS+I+n6ir5uxcVI+IEz6VX4Tb8R9P2omuG8YbpP1oQ4NJ7gzj+AzZD0B+4obgpssSoQkiPHbVwPQMCAfOtXjEWBJA9aB4mwJ96RpWZPYgfHOUZMtkBtyLKBvZoke1N4X2eu3SRbAMdSPpNONqj3AOJ9xbukRnMBTzAgzH0o6QOTRnsbwC5ZMXIQ+f8qXB4YjVblr/cU/7hV3ieNuYgFnMmKzVw6H3oqImthjG23KnMVIH5VUdOYFDTbrQ3cNNkmNlB+qig5SsOmVCldVk266sY9As41EtSbjbgRI5yf51Uvdpb2qi88AmII5UC/jA6+E7Eg6bEcoP3qG/cMAA68z116bCqOdkdNBLiXEXcKHdmAJYSZgnnUnBcaUuSN4jUdSooXfcmOftUmFvhTJH9A1LU9dlUvbRsrfFHy7jxMuuXbM0MakxfF7oJtykG07TDaQIjfzrF4niTM2mixEfM6+5oge0MsGK692yaHrGuvKun1yXpGrtcaL2WRsmi5d21m2PLzj2qtgu0TIq2wFgJkHWOp1oJheMqFuSvx/D5HKF1+VUUxZBnTfzoueyoRR3NdiOLG6qqwA8WYGekj9atcP4iLZZsukmdV5AnQT6155i+N5LgmSMvKdyaJ2eO6KV2lzqPz5hHyNbX3Bo7ALiXZ83L5vLcykvmK5RHpObajNnBhRvPt1qibsyamsXif6/lXO+bLdqDOO7fIl1bdyxmYhTnzKABO3i22686XiHb229t1FppYRpcsnf0esRxu8f4pNYhVnWN8x3I0+Rrr18TuDqP/wAlo/dRReVhWKLC/FO1OHs37x7tiyJaS4Qx/BmIIHIeOPlQ7E8WTLbKqxDWwwgDYkkc6fxbszne5dOuYH8a88sQJmdBpQvA4UXLlq0dltgMPCSoUtmGs+lTxT07ovljqVSRDxDiZvXSFWFyxqPFIAM9I5RT2tztr4FHuAJoxjeywFzNbhVyQB/m6nrI0oL3pAFNrfcnpXYn7K2T3g02dD/7qbxPCC/ir3cqGCX7y5oY6M2aMq8gSR7TVzs3h81wtOULBPTfb10FNwXZnMb9ySokkZXglmf44HuKeOSLWlgcWm5ATi/ZvEJbNw2YtgiWCMIzeHXNqok/WpuzLsVgoyxzOx15VZvdnvGFLOwgnVydQRGm1FMDgcgiKGSUX8TRsK8ITxH0/UUXRKH8JXxH0/UUXRa0OAS5B/F2Ia3HQ/ekNmQ/+kH6ipuMW5ZNJ0PtrSr8L/6R9xUZ/IMQI6a1awGGzNTXt60Q4flUgkgepA+9VAzXcMwFvutUU+qisvx7s9azSttQDyAo+nGrVq2We4iroJLCJOgGnnQXE9psKTriLcebAfeh3NQl7AhcFeP+Vf8A5ErI91WxxfGsPcw1xLd627MBCq4JPjU6Ab6Cs+mDoy5MuAetmuon/D11AJkezHE2uXHJX8MnLtJIExO+lG8TcP5T8x+9ZvsORmunyX7mtDj8QAJkfMVmTJbF7NMiIqRT1H86pcKxAcORrBH2q7hbQy/Oot7nRGqHpbGtPsgCZnblH1n9KH8axps2LjqQGC6euwMVkLPaDEsmYXo3/AvL/bTxV7iydHohtaafeqSO2sgCOUzOtVcPx3LaUOGL5VkxuSoJ2q32exCXrrZgcoEwZEknQfc+1O2+CdGMx/H3fFlQQFDZI6xz9d62PCr829tdoIHU86x/H8BlxmIuwMhdsoG2ZtPbWouzGM7q8zuRGQiGcHUxvr60zM1Rscdje7Hr/UUX7OW+8Ulk00/FWJ4jxYXmkQQvQ6T/AOKJYPtW1pMiqR5gilUt0bTsEMRYDcSuKdFS2hEEiDHUDzNCsdj0W6QtwFBGvfD3/DVZMXcfENf7zu5VQdTLQIiRsOdbf+znsrb/AIMNiFnvCzKp/ISYJ1nWlzZoRhwPFU7s854nir3f3WQFlLMUIkgrmJVhG8/rWi4aILFRkLWrUSCIzOe8G0SJWt/xKxbByJaLaDUzlA5SxOvtQ/8AuVyfCqhegUkxEbk6dali9XL8YneseFr3SZVxWIUJoQTtpXnzrd/iHQqxQAkHKevXnv8ASvSzwYzqKHdqcV/DWPCR3jsFUTrG5Meg+tJlnkxSUWi76HFo1KTBvDVy2EyiS7FmPSNl9dqr8DxDNeFsaKe8+huEH5zQRO17qzgoCpJJUAaZAsx660Q7HYpbmIVlmCbkSBtlY/OTVUnyec6ppGjv2IaD0n61HlonihrPlVJ0rWSRY4WPF7fqKMIKE8KHjPp+1GFq8OBJcgHtNxdbV6ymV2Z1YgLl1g6jxEevtUWB4oXDZke2TAAfL4jq2mUnkJoH/aXi+7xeCf8ALmPtnE/SauYvHJ31sFhKOZH+pI18oI2qWRUxobhMzQ/jmGDvhFdQynEQQdiMjaEe1Xf7xtjUnTrGnzrOdoO1a99YCAOtpu9Yg84ZAunqaEXY7iEO1HZyz/Aves2kUo4DFQQR4ihHTcz7V56QUQM2YZ5KmYBA0J32Bmtja7ZHuLlpgCjhtx4pgkDeN8p+dYy7YuXFRdIQZRrsCxYz7mqOuwtNbBe3x4dyq23vLCeJjfbKbgDNlW2dI+HaiPZ9b2Its5xN1crhdG8prEWbpWV33H6TWt7H44IrhmCjNOpiTG/0piRUxnFcQj5e/uHxMu/5edJVXi7/AOMSDP8AiOZ8jtSVkNZosVw1bRARQJGsCqV7Cu/wrPy2/WrPE+Oq7IFEc5ncEjY8qIcNxaS8kRGk767wzdalYaIOBYkWbb96QhzaBiBIgCY3I/albtZZQRJYkmAikiJ0gmJ5ViOMMO+cAkgEAE+Q8vWi1lVhWKyQAfESY0mB0FF41yxlJ8Id2sxxZ3WTAyiPYGh+AOZAiyzRsoJPPoKs4/jFu45cSCWkiEM++UEU3h3HTavC6M5KiF1iOQ1HTp50VaVAa33Zo/4Jrl51nKq6SQTsAo0/WiAwFzC4cuQAzMmYMdtNQsDcEnTXQVj7fah1cuF1J1k9TXDjty6ZJIEkAA6ABdAB7Voxbe4dlwXuN3O8tHXYyfOAf1qPsvw1HRy6z4o3I0G4MHUV2KZRhCSpmD4pEGSABl3EfrVzsen+CT+ZyfoP3rqnyB7sj4pgYu2rVhAMwbQTqRGup38/IUSw/ZmI724qmJygMTyiWVSq7zqRzoL2oxLJfQqxUhNxuJZgfsKbZ4Xi3tG8LhyhCw8RzECSYEEbTpXLki72CnFKmEeJ4HJ/9uWCrLc9fKB05UwdscQCifxV4AjWDly8lE7nSNY+1Z2zibraK7nQmAeg1MelQo5kak6jp+1BQv5bgtLg0uH7R4q42X+Ivf8A9W/en3cZdnW9dP8A+xv3odwQTdPuf/NWcTeE71PJJxdJnodOlKNtD3LNu9w+rt+9VbrwRufUk/enHFCN6bbXOYGpkae9T3btstNpRaon7ScF7lUcZsrgliNwWABBmBlOnzqr2f4+mGuIRmYKTO0w2hETGx61Qx/F7rple4WAiAeUEftQtWg/11rqUdtzyG6ex6r22uZgihmXdgVaOogxvWSvcZvWWthcRcaSJDwREgACZ861Pae6GtW2/wA2/WUB/r0rC8bMMh9foQaWIa2s23H+1tzB3lCIjhkmGzT8RBjKfIVb7O/2ifxN5bTWshaYIaRIBOoImsx/aMnisPOpRh8irf8AcaDdj7mXG2Cfzx8wR9yKePxEfJpf7W7k3LH+hv8AqFZvjV/PdZiZPh9/Auv0o/8A2pGblmOSP/1CsjeuSQfL9P5VuQ8E9jGONA7D0JqxasOGOYfGOYMiBvJGlVMNhWuGEBJidOQ61EnEriyAzAHT4mmAdgZrUmgqTTsI8Jv/AP1KqZZDqUnRoWYI9qXjF/u7rMi5QWkJsII1EDYTT+DMbmdm8RQDKSdQTI0gUnFMDIZ2mQNNvSDS6dx9XtbXIDuP4jyrR9lbK3Q6uT4YiADvO8+1AMUmqmCJRT9IJ+Yq72Zx/d3wDs3hP/afnVa2I2aHivA1BBQzprIA18orqJYxwVERvXVNpFUzCPxC4ecelRF2YwWOpipsDg1uPkzgEmFP4d9WPkACa0L9istoXxeVlADQqNLbmRJHLkelNsidtmWueJ/Vjt68v65VoMQYtsfI0MHCWVlII5GX8I11E6nejPAMAmIaMRdZASoVUUENmMCTrHiEbcxWk1Q8E+DNTUllCxCqCSSAANyToK9OvdjcLbWVTN5uSTpodDpy6UKN+zbcIAoMidgd+QHOoxzKWyHeBpW2VOyvY+6b6NcypGaVMFh4WE5YIGvWtd2j7MW2XMCtvKjSQsT+KWCjYDNQ+zxm3acEMgI310G87bmq3Ee3No5tZLJkkAAga7Ttz2HOs5bhjjoGWOGA2LjZ9LVs3CCshyWIAkxpPP0oVhDddWl1toNgrDUkTAUfEfOpb3aUG29tUJV1yNvJE5t9OdUDjWYZcoyjUA7A9YqqlJiyST5CdjAnNmKlx3ZgsZzEMIPlAO1ajgmKVrQt3VGUmGzMsQTzM1hhiLn5o9B+9MaTu7fOPtSShJ9wqUUj0PGYTAW/hFgHyA99qymM4Vh9P8aYnbQnWQNBQK7ZBI331knURS9yv5RSxxOP3BeSL7BnC2rdokorNIiWYHQxMAferVviEcgPRF/QUKS8AoGmgp63x1qM8Sk9ztxdVLGqil/gLniCn4lU+qfypiYNEXvgVUb5QfqByoa12K7EYsC0VOuYER7iljip7NlMnVvIvckWcbjLRylBbIPxA6DrJEa/yoXbw6m6WNpYO4zQonUkBTI8taHWVBGw3P3p+Qcp+ZrrUXFVZ5jknu0adeNXXtkN3YQGASBKiIkAmSTQ0KoOV7LYhR4gwZgYK6jw6ASOZnShiz+ZvnUlq/cUQrkDeP1rJMDaYX7S8Zt4pLYy3EZCYlJBmBlmfIaxQPg9wW8RauEgKtxWM7wGBProKe+KY7wfmDU+A4qLQg2gw89aKtKgUm+Tb8UW3izbdDnBVgo2za6iTtqDWf432YW27ABtgQYAGvI69as8L7a2FZM1sqqTAWNzOonbU1orPafD3mnvVGugIIgRzJ0JmefSud6o7nSoxex53isAqpnVzrAgxI9x0oORXqeNw1i9nIso4AnNESdCZbrr9KwGMwaZ48VtCZ1EwNRMSdvX5VbHK+SOWGl7C8BcgsQxWANuevMc6scRvkj4ic24gQKM8G7N4fMHTH2yDuhR0c69QSOVF8N2csFbjlC4GuoJU6nVCjCR600pqPIkYOXBgOIY43FUMczLoDHL8vnRXh3BrFlhdv3kdV8QRYJfTQb9aIdqOzloWFuWEbNm1gORkgzoSYgj61iFoxepbCtaXuabDYdggKuEzGQuugGYQSRHMUtUeDt8WvT9a6g7DsFOy/DkF3vRNwWmMkkKsgGAAZLVu+Ecct3cLnuAWwWNrID/ALVXTyNAOB4FQ40jQuPU6a9dIp/eFGuBWIUXDPQMd9Tz/ehq2sZR7De0ByXrZQKrBNBlzIJJ3SOXL0qvwnh/dZ2D53JDFtEVCGziCTtm1g9KF8Z44uY6lzAEkk7fegl7iDvuYH9cuVBW+BmlHk29/t0otZXGa5LbEZTJJn5k7Vk8dx1rhJCgT5f0aHAU+I/b9ayxxTsDyt7HOzHdifLlTMMulcWrsONB/XOqE27LCvSq+p8qjApyb0QFhWppJrrCF3yLq2unpvNFLXZu4dyB8zQckuTAhxJG/X5ClzUQ4bgM2Je1yCsCdulWONcCFm0WEzrqSOnSl1q6CBy1Jm1mqjXD1qa+jZxGg02O8iZPmQRTGsJcWxoud2RyUj/3GhxMilx0jKB+U/c1BZksondgPmQKxrHWjp7n7mnzRG1wycPcuAfBcYTrsCJEdImgYxBoLcxeD6bazv5dIp7ZdYJjlPPyP1qj/EnpRTEcMZEDmIKhvODH6kVnsYrOIjnpPpvoabNNN0UuaiYisbe5+9ONsf8Aim2Rp7mps4002rMA6xjLiHwOw9z+lT/3uxM3FDefP6VV0+ug8tZqOaXSmOptBvA8TsswNxV02kSVr0fg/ELD2VRCD4QhA5A6mR0mvHGFdbuMhlWIIpJY77lFl8o9Rxci5AYqAWiNNes8wd6AcV7OWHBactzqsBfVkiD6gigGE7SuPj1135+55+9ELuNN4DIQTB56/Ln9qklKBV6Z8Fe3wRrGZiwK6ajl6g+tLSXOPZLRWfHmIYEAggHTQ+g+VdVvcR9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992" y="2514600"/>
            <a:ext cx="3126621" cy="228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358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PIB (Producto </a:t>
            </a:r>
            <a:r>
              <a:rPr lang="es-CO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nterno Bruto)</a:t>
            </a:r>
            <a:endParaRPr lang="es-CO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2051720" y="1700808"/>
            <a:ext cx="5327504" cy="4495800"/>
          </a:xfrm>
        </p:spPr>
        <p:txBody>
          <a:bodyPr>
            <a:normAutofit fontScale="85000" lnSpcReduction="20000"/>
          </a:bodyPr>
          <a:lstStyle/>
          <a:p>
            <a:endParaRPr lang="es-CO" dirty="0" smtClean="0"/>
          </a:p>
          <a:p>
            <a:r>
              <a:rPr lang="es-CO" dirty="0" smtClean="0"/>
              <a:t>Valor monetario de la actividad económica en un periodo de tiempo. Es el gasto total de la producción de bienes y servicios o la renta total de todos los miembros de la economía.</a:t>
            </a:r>
          </a:p>
          <a:p>
            <a:endParaRPr lang="es-CO" dirty="0"/>
          </a:p>
          <a:p>
            <a:r>
              <a:rPr lang="es-CO" dirty="0" smtClean="0"/>
              <a:t>El PIB se puede evaluar como </a:t>
            </a:r>
            <a:r>
              <a:rPr lang="es-CO" i="1" dirty="0" smtClean="0"/>
              <a:t>PIB nominal </a:t>
            </a:r>
            <a:r>
              <a:rPr lang="es-CO" dirty="0" smtClean="0"/>
              <a:t>que mide el valor monetario corriente de la producción de la economía y </a:t>
            </a:r>
            <a:r>
              <a:rPr lang="es-CO" i="1" dirty="0" smtClean="0"/>
              <a:t>PIB real </a:t>
            </a:r>
            <a:r>
              <a:rPr lang="es-CO" dirty="0" smtClean="0"/>
              <a:t>que mide la producción valorada a precios constantes.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29509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</a:rPr>
              <a:t>Flujos Económicos:</a:t>
            </a:r>
            <a:endParaRPr lang="es-CO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 lnSpcReduction="10000"/>
          </a:bodyPr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 smtClean="0"/>
          </a:p>
          <a:p>
            <a:endParaRPr lang="es-CO" dirty="0"/>
          </a:p>
          <a:p>
            <a:pPr algn="ctr"/>
            <a:r>
              <a:rPr lang="es-CO" dirty="0" smtClean="0"/>
              <a:t>PIB Mide el flujo total de dinero en la economía.</a:t>
            </a:r>
            <a:endParaRPr lang="es-CO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2816"/>
            <a:ext cx="5363547" cy="3965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165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¿</a:t>
            </a:r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</a:rPr>
              <a:t>Qué transacciones son consideradas dentro del PIB?</a:t>
            </a:r>
            <a:endParaRPr lang="es-CO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O" dirty="0" smtClean="0"/>
          </a:p>
          <a:p>
            <a:pPr marL="0" indent="0">
              <a:buNone/>
            </a:pPr>
            <a:endParaRPr lang="es-CO" dirty="0" smtClean="0"/>
          </a:p>
          <a:p>
            <a:r>
              <a:rPr lang="es-CO" dirty="0" smtClean="0"/>
              <a:t>Aquellas que afectan  el gasto o la renta total de la economía.</a:t>
            </a:r>
          </a:p>
          <a:p>
            <a:r>
              <a:rPr lang="es-CO" dirty="0" smtClean="0"/>
              <a:t>Compra y  venta de productos producidos corrientemente ( No incluye productos usados) .</a:t>
            </a:r>
          </a:p>
          <a:p>
            <a:r>
              <a:rPr lang="es-CO" dirty="0" smtClean="0"/>
              <a:t>Productos o bienes finales.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51375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IMPACTO ECONÓMICO.</a:t>
            </a:r>
            <a:br>
              <a:rPr lang="es-CO" dirty="0" smtClean="0"/>
            </a:br>
            <a:r>
              <a:rPr lang="es-CO" dirty="0" smtClean="0"/>
              <a:t>(aplicaciones)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0568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Estudio de Impacto Económico: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063808" cy="4781128"/>
          </a:xfrm>
        </p:spPr>
        <p:txBody>
          <a:bodyPr>
            <a:normAutofit fontScale="85000" lnSpcReduction="10000"/>
          </a:bodyPr>
          <a:lstStyle/>
          <a:p>
            <a:r>
              <a:rPr lang="es-CO" dirty="0" smtClean="0"/>
              <a:t>Es aplicable a Macro proyectos que tengan gran  incidencia sobre los indicadores Macro-económicos de una región o un País.</a:t>
            </a:r>
          </a:p>
          <a:p>
            <a:endParaRPr lang="es-CO" dirty="0" smtClean="0"/>
          </a:p>
          <a:p>
            <a:r>
              <a:rPr lang="es-CO" dirty="0" smtClean="0"/>
              <a:t>Los sectores que generan un mayor impacto en estos indicadores son el sector de la construcción, infraestructura, energía, y transporte. </a:t>
            </a:r>
          </a:p>
          <a:p>
            <a:endParaRPr lang="es-CO" dirty="0"/>
          </a:p>
          <a:p>
            <a:r>
              <a:rPr lang="es-CO" dirty="0" smtClean="0"/>
              <a:t>Actuales Macro-Proyectos en Colombia: </a:t>
            </a:r>
            <a:endParaRPr lang="es-CO" dirty="0"/>
          </a:p>
          <a:p>
            <a:pPr marL="0" indent="0">
              <a:buNone/>
            </a:pPr>
            <a:r>
              <a:rPr lang="es-CO" dirty="0" smtClean="0"/>
              <a:t>Refinería de Cartagena, Ruta del Sol,  Hidroeléctrica de Ituango, Autopista de la montaña, sistema integrado de transporte (Bogotá) , Construcción Ciudad Verde (Bogotá).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90070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CONTENIDO:</a:t>
            </a:r>
            <a:endParaRPr lang="es-CO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CO" dirty="0" smtClean="0"/>
              <a:t>1. Ejemplos de análisis de impacto económico sobre proyectos y sobre sectores de la economía.</a:t>
            </a:r>
          </a:p>
          <a:p>
            <a:pPr marL="114300" indent="0">
              <a:buNone/>
            </a:pPr>
            <a:endParaRPr lang="es-CO" dirty="0" smtClean="0"/>
          </a:p>
          <a:p>
            <a:r>
              <a:rPr lang="es-CO" dirty="0" smtClean="0"/>
              <a:t>Bajo la alumbrera ( Argentina)</a:t>
            </a:r>
          </a:p>
          <a:p>
            <a:r>
              <a:rPr lang="es-CO" dirty="0" smtClean="0"/>
              <a:t>Impacto en las </a:t>
            </a:r>
            <a:r>
              <a:rPr lang="es-CO" dirty="0" err="1" smtClean="0"/>
              <a:t>TIC´s</a:t>
            </a:r>
            <a:endParaRPr lang="es-CO" dirty="0" smtClean="0"/>
          </a:p>
          <a:p>
            <a:endParaRPr lang="es-CO" dirty="0" smtClean="0"/>
          </a:p>
          <a:p>
            <a:pPr marL="114300" indent="0">
              <a:buNone/>
            </a:pPr>
            <a:r>
              <a:rPr lang="es-CO" dirty="0" smtClean="0"/>
              <a:t>2. Actividad: Aplicación de variables macroeconómicas.</a:t>
            </a:r>
          </a:p>
          <a:p>
            <a:pPr marL="114300" indent="0">
              <a:buNone/>
            </a:pPr>
            <a:r>
              <a:rPr lang="es-CO" dirty="0" smtClean="0"/>
              <a:t>3. Preguntas.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4603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187624" y="1124744"/>
            <a:ext cx="6120680" cy="1822354"/>
          </a:xfrm>
        </p:spPr>
        <p:txBody>
          <a:bodyPr/>
          <a:lstStyle/>
          <a:p>
            <a:pPr algn="ctr"/>
            <a:r>
              <a:rPr lang="es-CO" sz="6000" dirty="0" smtClean="0"/>
              <a:t>PROYECTO BAJO LA ALUMBRERA</a:t>
            </a:r>
            <a:br>
              <a:rPr lang="es-CO" sz="6000" dirty="0" smtClean="0"/>
            </a:br>
            <a:endParaRPr lang="es-ES" sz="6000" dirty="0"/>
          </a:p>
        </p:txBody>
      </p:sp>
      <p:pic>
        <p:nvPicPr>
          <p:cNvPr id="26626" name="Picture 2" descr="http://www.mining-technology.com/projects/bajo/images/bajo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132856"/>
            <a:ext cx="4176464" cy="4322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07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DESCRIPCIÓN DEL PROYECTO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CO" sz="2400" dirty="0" smtClean="0"/>
              <a:t>Mina de cobre y oro ubicada en </a:t>
            </a:r>
            <a:r>
              <a:rPr lang="es-CO" sz="2400" dirty="0" err="1" smtClean="0"/>
              <a:t>Belen</a:t>
            </a:r>
            <a:r>
              <a:rPr lang="es-CO" sz="2400" dirty="0" smtClean="0"/>
              <a:t> (provincia de </a:t>
            </a:r>
            <a:r>
              <a:rPr lang="es-CO" sz="2400" dirty="0" err="1" smtClean="0"/>
              <a:t>catamarca</a:t>
            </a:r>
            <a:r>
              <a:rPr lang="es-CO" sz="2400" dirty="0" smtClean="0"/>
              <a:t>) al Noroeste de argentina.</a:t>
            </a:r>
          </a:p>
          <a:p>
            <a:pPr>
              <a:buNone/>
            </a:pPr>
            <a:endParaRPr lang="es-CO" sz="2400" dirty="0" smtClean="0"/>
          </a:p>
          <a:p>
            <a:pPr algn="just"/>
            <a:r>
              <a:rPr lang="es-ES" sz="2400" dirty="0"/>
              <a:t>Minera </a:t>
            </a:r>
            <a:r>
              <a:rPr lang="es-ES" sz="2400" dirty="0" smtClean="0"/>
              <a:t>Alumbrera </a:t>
            </a:r>
            <a:r>
              <a:rPr lang="es-ES" sz="2400" dirty="0" err="1" smtClean="0"/>
              <a:t>Ltd</a:t>
            </a:r>
            <a:r>
              <a:rPr lang="es-ES" sz="2400" dirty="0" smtClean="0"/>
              <a:t> está </a:t>
            </a:r>
            <a:r>
              <a:rPr lang="es-ES" sz="2400" dirty="0"/>
              <a:t>constituida actualmente por </a:t>
            </a:r>
            <a:r>
              <a:rPr lang="es-ES" sz="2400" dirty="0" smtClean="0"/>
              <a:t>tres grandes </a:t>
            </a:r>
            <a:r>
              <a:rPr lang="es-ES" sz="2400" dirty="0"/>
              <a:t>empresas mineras internacionales: M.I.M de Australia con </a:t>
            </a:r>
            <a:r>
              <a:rPr lang="es-ES" sz="2400" dirty="0" smtClean="0"/>
              <a:t>el 50</a:t>
            </a:r>
            <a:r>
              <a:rPr lang="es-ES" sz="2400" dirty="0"/>
              <a:t>%, Río Tinto de Inglaterra con el 25% y </a:t>
            </a:r>
            <a:r>
              <a:rPr lang="es-ES" sz="2400" dirty="0" err="1"/>
              <a:t>Billiton</a:t>
            </a:r>
            <a:r>
              <a:rPr lang="es-ES" sz="2400" dirty="0"/>
              <a:t> de Inglaterra </a:t>
            </a:r>
            <a:r>
              <a:rPr lang="es-ES" sz="2400" dirty="0" smtClean="0"/>
              <a:t>con el </a:t>
            </a:r>
            <a:r>
              <a:rPr lang="es-ES" sz="2400" dirty="0"/>
              <a:t>25% </a:t>
            </a:r>
            <a:r>
              <a:rPr lang="es-ES" sz="2400" dirty="0" smtClean="0"/>
              <a:t>restante.</a:t>
            </a:r>
          </a:p>
          <a:p>
            <a:pPr algn="just">
              <a:buNone/>
            </a:pPr>
            <a:endParaRPr lang="es-ES" sz="2400" dirty="0" smtClean="0"/>
          </a:p>
          <a:p>
            <a:pPr algn="just"/>
            <a:r>
              <a:rPr lang="es-CO" sz="2400" dirty="0" smtClean="0"/>
              <a:t>Mayores yacimientos de cobre y oro a cielo abierto, inversión $1200 millones USD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9829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DATOS DE </a:t>
            </a:r>
            <a:r>
              <a:rPr lang="es-CO" dirty="0" smtClean="0"/>
              <a:t>PRODUCCIÓN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CO" sz="2400" dirty="0" smtClean="0"/>
              <a:t>Producción de 180 </a:t>
            </a:r>
            <a:r>
              <a:rPr lang="es-CO" sz="2400" dirty="0" err="1" smtClean="0"/>
              <a:t>Tn</a:t>
            </a:r>
            <a:r>
              <a:rPr lang="es-CO" sz="2400" dirty="0" smtClean="0"/>
              <a:t> cobre y 20 </a:t>
            </a:r>
            <a:r>
              <a:rPr lang="es-CO" sz="2400" dirty="0" err="1" smtClean="0"/>
              <a:t>Tn</a:t>
            </a:r>
            <a:r>
              <a:rPr lang="es-CO" sz="2400" dirty="0" smtClean="0"/>
              <a:t> de oro</a:t>
            </a:r>
          </a:p>
          <a:p>
            <a:endParaRPr lang="es-CO" sz="2400" dirty="0"/>
          </a:p>
          <a:p>
            <a:r>
              <a:rPr lang="es-CO" sz="2400" dirty="0" smtClean="0"/>
              <a:t>Exportaciones de $460 millones USD</a:t>
            </a:r>
            <a:endParaRPr lang="es-ES" sz="2400" dirty="0"/>
          </a:p>
        </p:txBody>
      </p:sp>
      <p:pic>
        <p:nvPicPr>
          <p:cNvPr id="24578" name="Picture 2" descr="http://upload.wikimedia.org/wikipedia/commons/8/85/Bajo-la-alumbrera-miner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284984"/>
            <a:ext cx="3888432" cy="2916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21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PROYECTOS SUPLEMENTARIOS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CO" dirty="0" smtClean="0"/>
          </a:p>
          <a:p>
            <a:r>
              <a:rPr lang="es-CO" dirty="0" smtClean="0"/>
              <a:t>Implementación </a:t>
            </a:r>
            <a:r>
              <a:rPr lang="es-CO" dirty="0" smtClean="0"/>
              <a:t>de una línea de alta tensión de 220 Kw y 200 Km de longitud.</a:t>
            </a:r>
          </a:p>
          <a:p>
            <a:endParaRPr lang="es-CO" dirty="0"/>
          </a:p>
          <a:p>
            <a:r>
              <a:rPr lang="es-CO" dirty="0" smtClean="0"/>
              <a:t>Construcción de </a:t>
            </a:r>
            <a:r>
              <a:rPr lang="es-CO" dirty="0" smtClean="0"/>
              <a:t>mineral- ducto </a:t>
            </a:r>
            <a:r>
              <a:rPr lang="es-CO" dirty="0" smtClean="0"/>
              <a:t>de 360 Km de extensión.</a:t>
            </a:r>
          </a:p>
          <a:p>
            <a:endParaRPr lang="es-CO" dirty="0"/>
          </a:p>
          <a:p>
            <a:r>
              <a:rPr lang="es-CO" dirty="0" smtClean="0"/>
              <a:t>Línea de Ferrocarril de  830 Km, hasta las unidades portuarias. </a:t>
            </a:r>
            <a:endParaRPr lang="es-ES" dirty="0"/>
          </a:p>
        </p:txBody>
      </p:sp>
      <p:pic>
        <p:nvPicPr>
          <p:cNvPr id="23554" name="Picture 2" descr="http://reformaminera.files.wordpress.com/2009/09/puerto-bajo-la-alumbrera.jpg?w=57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4581128"/>
            <a:ext cx="2520280" cy="1823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523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INCIDENCIA SOBRE LA POBLACIÓN ALEDAÑA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916832"/>
            <a:ext cx="7620000" cy="2404864"/>
          </a:xfrm>
        </p:spPr>
        <p:txBody>
          <a:bodyPr>
            <a:noAutofit/>
          </a:bodyPr>
          <a:lstStyle/>
          <a:p>
            <a:r>
              <a:rPr lang="es-CO" sz="2800" dirty="0" smtClean="0"/>
              <a:t>Aporta el 20 % del PIB ala provincia de Catamarca.</a:t>
            </a:r>
          </a:p>
          <a:p>
            <a:r>
              <a:rPr lang="es-CO" sz="2800" dirty="0" smtClean="0"/>
              <a:t>Interconexión de la localidad de Santamaría a la línea eléctrica.</a:t>
            </a:r>
          </a:p>
          <a:p>
            <a:r>
              <a:rPr lang="es-CO" sz="2800" dirty="0" smtClean="0"/>
              <a:t>Reconstrucción del camino a Belén.</a:t>
            </a:r>
          </a:p>
          <a:p>
            <a:pPr algn="just"/>
            <a:r>
              <a:rPr lang="es-CO" sz="2800" dirty="0" smtClean="0"/>
              <a:t>Ocupa el 62% de la población de Catamarca, mientras que 28% empleados de poblaciones aledañas</a:t>
            </a:r>
          </a:p>
          <a:p>
            <a:pPr marL="114300" indent="0">
              <a:buNone/>
            </a:pPr>
            <a:endParaRPr lang="es-CO" sz="3600" dirty="0" smtClean="0"/>
          </a:p>
        </p:txBody>
      </p:sp>
    </p:spTree>
    <p:extLst>
      <p:ext uri="{BB962C8B-B14F-4D97-AF65-F5344CB8AC3E}">
        <p14:creationId xmlns:p14="http://schemas.microsoft.com/office/powerpoint/2010/main" val="323831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620688"/>
            <a:ext cx="7620000" cy="1143000"/>
          </a:xfrm>
        </p:spPr>
        <p:txBody>
          <a:bodyPr/>
          <a:lstStyle/>
          <a:p>
            <a:pPr algn="ctr"/>
            <a:r>
              <a:rPr lang="es-CO" dirty="0" smtClean="0"/>
              <a:t>REMUNERACIONES</a:t>
            </a:r>
            <a:endParaRPr lang="es-ES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27970138"/>
              </p:ext>
            </p:extLst>
          </p:nvPr>
        </p:nvGraphicFramePr>
        <p:xfrm>
          <a:off x="457200" y="1600200"/>
          <a:ext cx="7467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020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APORTE Y GASTOS A LA PROVINCIA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539552" y="2204864"/>
            <a:ext cx="7067128" cy="3691880"/>
          </a:xfrm>
        </p:spPr>
        <p:txBody>
          <a:bodyPr>
            <a:normAutofit/>
          </a:bodyPr>
          <a:lstStyle/>
          <a:p>
            <a:endParaRPr lang="es-CO" sz="2800" dirty="0" smtClean="0"/>
          </a:p>
          <a:p>
            <a:r>
              <a:rPr lang="es-CO" sz="2800" dirty="0" smtClean="0"/>
              <a:t>Regalías mineras: compromiso pagar </a:t>
            </a:r>
            <a:r>
              <a:rPr lang="es-CO" sz="2800" dirty="0" smtClean="0"/>
              <a:t>el 3% del valor del mineral: $7000000.</a:t>
            </a:r>
          </a:p>
          <a:p>
            <a:endParaRPr lang="es-CO" sz="2800" dirty="0" smtClean="0"/>
          </a:p>
          <a:p>
            <a:r>
              <a:rPr lang="es-CO" sz="2800" dirty="0" smtClean="0"/>
              <a:t>Impuestos Provinciales: $7000000.</a:t>
            </a:r>
          </a:p>
          <a:p>
            <a:endParaRPr lang="es-CO" sz="2800" dirty="0" smtClean="0"/>
          </a:p>
          <a:p>
            <a:r>
              <a:rPr lang="es-CO" sz="2800" dirty="0" smtClean="0"/>
              <a:t>Gasto de agua: $700000 por año</a:t>
            </a:r>
          </a:p>
          <a:p>
            <a:pPr marL="114300" indent="0">
              <a:buNone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9141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CO" b="1" dirty="0" smtClean="0"/>
              <a:t>PERCEPCIÓN DE LAS COMUNIDADES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CO" dirty="0" smtClean="0"/>
              <a:t>Apreciación de mayor beneficio a </a:t>
            </a:r>
            <a:r>
              <a:rPr lang="es-CO" dirty="0" err="1" smtClean="0"/>
              <a:t>Tucuman</a:t>
            </a:r>
            <a:r>
              <a:rPr lang="es-CO" dirty="0" smtClean="0"/>
              <a:t> que a Catamarca.</a:t>
            </a:r>
          </a:p>
          <a:p>
            <a:endParaRPr lang="es-CO" dirty="0" smtClean="0"/>
          </a:p>
          <a:p>
            <a:endParaRPr lang="es-CO" dirty="0" smtClean="0"/>
          </a:p>
          <a:p>
            <a:pPr>
              <a:buNone/>
            </a:pP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780928"/>
            <a:ext cx="601027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435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dirty="0" smtClean="0"/>
              <a:t>EXPECTATIVAS FALSAS</a:t>
            </a:r>
            <a:endParaRPr lang="es-ES" sz="4400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20000" cy="1756792"/>
          </a:xfrm>
        </p:spPr>
        <p:txBody>
          <a:bodyPr/>
          <a:lstStyle/>
          <a:p>
            <a:r>
              <a:rPr lang="es-CO" dirty="0" smtClean="0"/>
              <a:t>Reactivación del ferrocarril de Belgrano por parte de MUSTO.</a:t>
            </a:r>
          </a:p>
          <a:p>
            <a:endParaRPr lang="es-CO" dirty="0" smtClean="0"/>
          </a:p>
          <a:p>
            <a:r>
              <a:rPr lang="es-CO" dirty="0" smtClean="0"/>
              <a:t>MUSTO vende a MIM(Empresa australiana) no ve factible el ferrocarril, y lo cambia a hacerlo en </a:t>
            </a:r>
            <a:r>
              <a:rPr lang="es-CO" dirty="0" err="1" smtClean="0"/>
              <a:t>Tucuman</a:t>
            </a:r>
            <a:r>
              <a:rPr lang="es-CO" dirty="0" smtClean="0"/>
              <a:t> </a:t>
            </a:r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458868" y="4869160"/>
            <a:ext cx="7620000" cy="1728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 smtClean="0"/>
              <a:t>escasa ocupación de mano de obra local y compra de insumos y servicios a empresas catamarqueñas y en el escaso compromiso por parte de la empresa respecto al mejoramiento de la infraestructura</a:t>
            </a:r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73601" y="34290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smtClean="0"/>
              <a:t>RESULTADOS SOBRE LA POBLACIÓN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27614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3200" b="1" dirty="0" smtClean="0">
                <a:solidFill>
                  <a:schemeClr val="accent6">
                    <a:lumMod val="50000"/>
                  </a:schemeClr>
                </a:solidFill>
              </a:rPr>
              <a:t>VARIABLES MACROECONOMICAS:  EMPLEO</a:t>
            </a:r>
            <a:endParaRPr lang="es-CO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"/>
          </p:nvPr>
        </p:nvSpPr>
        <p:spPr>
          <a:xfrm>
            <a:off x="395536" y="2852937"/>
            <a:ext cx="33123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 smtClean="0"/>
              <a:t>Hace </a:t>
            </a:r>
            <a:r>
              <a:rPr lang="es-CO" sz="2400" dirty="0"/>
              <a:t>referencia a la situación en la cual todos los ciudadanos en edad laboral productiva </a:t>
            </a:r>
            <a:r>
              <a:rPr lang="es-CO" sz="2400" dirty="0" smtClean="0"/>
              <a:t>y </a:t>
            </a:r>
            <a:r>
              <a:rPr lang="es-CO" sz="2400" dirty="0"/>
              <a:t>que desean hacerlo, tienen trabajo.</a:t>
            </a:r>
          </a:p>
        </p:txBody>
      </p:sp>
      <p:pic>
        <p:nvPicPr>
          <p:cNvPr id="5" name="Picture 2" descr="E:\img25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8" t="4377" r="54501" b="58724"/>
          <a:stretch/>
        </p:blipFill>
        <p:spPr bwMode="auto">
          <a:xfrm rot="5400000">
            <a:off x="4814494" y="1834633"/>
            <a:ext cx="3403398" cy="45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205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IMPACTO: INDICADORES DIRECTOS.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4963" y="1630957"/>
            <a:ext cx="7620000" cy="2332856"/>
          </a:xfrm>
        </p:spPr>
        <p:txBody>
          <a:bodyPr>
            <a:normAutofit fontScale="92500" lnSpcReduction="20000"/>
          </a:bodyPr>
          <a:lstStyle/>
          <a:p>
            <a:r>
              <a:rPr lang="es-CO" dirty="0" smtClean="0"/>
              <a:t>Población-Migraciones.</a:t>
            </a:r>
          </a:p>
          <a:p>
            <a:endParaRPr lang="es-CO" dirty="0" smtClean="0"/>
          </a:p>
          <a:p>
            <a:r>
              <a:rPr lang="es-CO" dirty="0" smtClean="0"/>
              <a:t>PEA( población económicamente activa).</a:t>
            </a:r>
          </a:p>
          <a:p>
            <a:endParaRPr lang="es-CO" dirty="0" smtClean="0"/>
          </a:p>
          <a:p>
            <a:r>
              <a:rPr lang="es-CO" dirty="0" smtClean="0"/>
              <a:t>Sector industrial, comercio, servicios.</a:t>
            </a:r>
          </a:p>
          <a:p>
            <a:endParaRPr lang="es-CO" dirty="0" smtClean="0"/>
          </a:p>
          <a:p>
            <a:r>
              <a:rPr lang="es-CO" dirty="0" smtClean="0"/>
              <a:t>Producto bruto geográfico.</a:t>
            </a:r>
          </a:p>
          <a:p>
            <a:endParaRPr lang="es-ES" dirty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433865" y="5445224"/>
            <a:ext cx="7437655" cy="1252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Multiplicador de empleo( por cada empleo directo se crea dos indirectos)</a:t>
            </a:r>
          </a:p>
          <a:p>
            <a:pPr marL="114300" indent="0">
              <a:buFont typeface="Arial" pitchFamily="34" charset="0"/>
              <a:buNone/>
            </a:pPr>
            <a:endParaRPr lang="es-CO" dirty="0" smtClean="0"/>
          </a:p>
          <a:p>
            <a:r>
              <a:rPr lang="es-CO" dirty="0" smtClean="0"/>
              <a:t>Externalidades( Infraestructura generada)</a:t>
            </a:r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342692" y="3973812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IMPACTO: INDICADORES INDIRECTOS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09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IMPACTO ECONOMICO:</a:t>
            </a:r>
            <a:endParaRPr lang="es-CO" dirty="0"/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 smtClean="0"/>
              <a:t>Exceso de demanda de los bienes y servicios locales al proyecto</a:t>
            </a:r>
            <a:r>
              <a:rPr lang="es-CO" sz="2400" dirty="0" smtClean="0"/>
              <a:t>.</a:t>
            </a:r>
          </a:p>
          <a:p>
            <a:pPr marL="114300" indent="0">
              <a:buNone/>
            </a:pPr>
            <a:endParaRPr lang="es-CO" sz="2400" dirty="0" smtClean="0"/>
          </a:p>
          <a:p>
            <a:r>
              <a:rPr lang="es-CO" sz="2400" dirty="0" smtClean="0"/>
              <a:t>Incremento en la demanda de factores (capital humano</a:t>
            </a:r>
            <a:r>
              <a:rPr lang="es-CO" sz="2400" dirty="0" smtClean="0"/>
              <a:t>)</a:t>
            </a:r>
          </a:p>
          <a:p>
            <a:pPr marL="114300" indent="0">
              <a:buNone/>
            </a:pPr>
            <a:endParaRPr lang="es-CO" sz="2400" dirty="0" smtClean="0"/>
          </a:p>
          <a:p>
            <a:r>
              <a:rPr lang="es-CO" sz="2400" dirty="0" smtClean="0"/>
              <a:t>Incremento en los precios (Valor de la tierra, alquileres, mano de obra, bienes) </a:t>
            </a:r>
            <a:endParaRPr lang="es-CO" sz="2400" dirty="0" smtClean="0"/>
          </a:p>
          <a:p>
            <a:pPr marL="114300" indent="0">
              <a:buNone/>
            </a:pPr>
            <a:endParaRPr lang="es-CO" sz="2400" dirty="0" smtClean="0"/>
          </a:p>
          <a:p>
            <a:r>
              <a:rPr lang="es-CO" sz="2400" dirty="0" smtClean="0"/>
              <a:t>Aumento del gasto total (incremento del PIB), pero bajo gasto interno, y empleos directos.</a:t>
            </a:r>
          </a:p>
        </p:txBody>
      </p:sp>
    </p:spTree>
    <p:extLst>
      <p:ext uri="{BB962C8B-B14F-4D97-AF65-F5344CB8AC3E}">
        <p14:creationId xmlns:p14="http://schemas.microsoft.com/office/powerpoint/2010/main" val="439374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8314" y="1340768"/>
            <a:ext cx="5210180" cy="5093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55160" cy="778098"/>
          </a:xfrm>
        </p:spPr>
        <p:txBody>
          <a:bodyPr/>
          <a:lstStyle/>
          <a:p>
            <a:r>
              <a:rPr lang="es-CO" sz="3600" dirty="0" smtClean="0"/>
              <a:t>MATRIZ DE EVALUACIÓN DE IMPACTO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4083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323529" y="1208941"/>
            <a:ext cx="74168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prstClr val="black"/>
                </a:solidFill>
              </a:rPr>
              <a:t>Objetivos:</a:t>
            </a:r>
          </a:p>
          <a:p>
            <a:pPr algn="just"/>
            <a:endParaRPr lang="es-CO" dirty="0" smtClean="0">
              <a:solidFill>
                <a:prstClr val="black"/>
              </a:solidFill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CO" dirty="0" smtClean="0">
                <a:solidFill>
                  <a:prstClr val="black"/>
                </a:solidFill>
              </a:rPr>
              <a:t>Incrementar cualitativa y cuantitativamente  el despliegue de la banda ancha.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CO" dirty="0" smtClean="0">
                <a:solidFill>
                  <a:prstClr val="black"/>
                </a:solidFill>
              </a:rPr>
              <a:t>Potenciar el Desarrollo Tecnológico.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CO" dirty="0" smtClean="0">
                <a:solidFill>
                  <a:prstClr val="black"/>
                </a:solidFill>
              </a:rPr>
              <a:t>Acelerar el nivel de adopción de las TIC en la pequeña y mediana empresa.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CO" dirty="0" smtClean="0">
                <a:solidFill>
                  <a:prstClr val="black"/>
                </a:solidFill>
              </a:rPr>
              <a:t>Completar cobertura en zonas rurales y segmentos mas desfavorecidos.</a:t>
            </a:r>
          </a:p>
          <a:p>
            <a:pPr algn="just"/>
            <a:endParaRPr lang="es-CO" dirty="0" smtClean="0">
              <a:solidFill>
                <a:prstClr val="black"/>
              </a:solidFill>
            </a:endParaRPr>
          </a:p>
          <a:p>
            <a:pPr algn="just"/>
            <a:r>
              <a:rPr lang="es-CO" dirty="0" smtClean="0">
                <a:solidFill>
                  <a:prstClr val="black"/>
                </a:solidFill>
              </a:rPr>
              <a:t>Actualmente:</a:t>
            </a:r>
          </a:p>
          <a:p>
            <a:pPr algn="just"/>
            <a:endParaRPr lang="es-CO" dirty="0" smtClean="0">
              <a:solidFill>
                <a:prstClr val="black"/>
              </a:solidFill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CO" dirty="0" smtClean="0">
                <a:solidFill>
                  <a:prstClr val="black"/>
                </a:solidFill>
              </a:rPr>
              <a:t>La información representa un insumo fundamental.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CO" dirty="0" smtClean="0">
                <a:solidFill>
                  <a:prstClr val="black"/>
                </a:solidFill>
              </a:rPr>
              <a:t>TIC representan un factor fundamental para incrementar el valor agregado de las PYMES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CO" dirty="0" smtClean="0">
                <a:solidFill>
                  <a:prstClr val="black"/>
                </a:solidFill>
              </a:rPr>
              <a:t>Banda ancha, factor determinante en la creación de empleo.</a:t>
            </a:r>
            <a:endParaRPr lang="es-CO" dirty="0">
              <a:solidFill>
                <a:prstClr val="black"/>
              </a:solidFill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s-CO" dirty="0" smtClean="0">
                <a:solidFill>
                  <a:prstClr val="black"/>
                </a:solidFill>
              </a:rPr>
              <a:t>La telefonía móvil incrementa la eficiencia de procesos y productos que estimula la innovación.</a:t>
            </a:r>
            <a:endParaRPr lang="es-CO" dirty="0">
              <a:solidFill>
                <a:prstClr val="black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51520" y="260648"/>
            <a:ext cx="73288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CO" sz="4600" spc="-100" dirty="0">
                <a:solidFill>
                  <a:srgbClr val="464646"/>
                </a:solidFill>
                <a:latin typeface="Cambria"/>
              </a:rPr>
              <a:t>Impacto económico de las TIC</a:t>
            </a:r>
          </a:p>
        </p:txBody>
      </p:sp>
    </p:spTree>
    <p:extLst>
      <p:ext uri="{BB962C8B-B14F-4D97-AF65-F5344CB8AC3E}">
        <p14:creationId xmlns:p14="http://schemas.microsoft.com/office/powerpoint/2010/main" val="21465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6" t="26746" r="42175" b="37638"/>
          <a:stretch/>
        </p:blipFill>
        <p:spPr bwMode="auto">
          <a:xfrm>
            <a:off x="2627784" y="1628800"/>
            <a:ext cx="4280748" cy="25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323529" y="1208941"/>
            <a:ext cx="74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prstClr val="black"/>
                </a:solidFill>
              </a:rPr>
              <a:t>Efecto de las TIC en proyectos de otros países: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30286" r="41429" b="47428"/>
          <a:stretch/>
        </p:blipFill>
        <p:spPr bwMode="auto">
          <a:xfrm>
            <a:off x="2411760" y="4659640"/>
            <a:ext cx="4752528" cy="179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323528" y="4283804"/>
            <a:ext cx="74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prstClr val="black"/>
                </a:solidFill>
              </a:rPr>
              <a:t>Efecto de las TIC en el PIB de acuerdo a estudios a nivel internacional:</a:t>
            </a:r>
          </a:p>
        </p:txBody>
      </p:sp>
      <p:sp>
        <p:nvSpPr>
          <p:cNvPr id="8" name="7 Rectángulo"/>
          <p:cNvSpPr/>
          <p:nvPr/>
        </p:nvSpPr>
        <p:spPr>
          <a:xfrm>
            <a:off x="251520" y="260648"/>
            <a:ext cx="73288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CO" sz="4600" spc="-100" dirty="0">
                <a:solidFill>
                  <a:srgbClr val="464646"/>
                </a:solidFill>
                <a:latin typeface="Cambria"/>
              </a:rPr>
              <a:t>Impacto económico de las TIC</a:t>
            </a:r>
          </a:p>
        </p:txBody>
      </p:sp>
    </p:spTree>
    <p:extLst>
      <p:ext uri="{BB962C8B-B14F-4D97-AF65-F5344CB8AC3E}">
        <p14:creationId xmlns:p14="http://schemas.microsoft.com/office/powerpoint/2010/main" val="5155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8309" t="38390" r="45073" b="31341"/>
          <a:stretch>
            <a:fillRect/>
          </a:stretch>
        </p:blipFill>
        <p:spPr bwMode="auto">
          <a:xfrm>
            <a:off x="423637" y="1700808"/>
            <a:ext cx="5444507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Rectángulo"/>
          <p:cNvSpPr/>
          <p:nvPr/>
        </p:nvSpPr>
        <p:spPr>
          <a:xfrm>
            <a:off x="5580112" y="1628800"/>
            <a:ext cx="26642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>
                <a:solidFill>
                  <a:prstClr val="black"/>
                </a:solidFill>
              </a:rPr>
              <a:t>Últimamente se evidencia una difusión acelerada de las TIC, en especial en la telefonía móvil.</a:t>
            </a:r>
          </a:p>
          <a:p>
            <a:endParaRPr lang="es-CO" dirty="0">
              <a:solidFill>
                <a:prstClr val="black"/>
              </a:solidFill>
            </a:endParaRPr>
          </a:p>
          <a:p>
            <a:r>
              <a:rPr lang="es-CO" dirty="0">
                <a:solidFill>
                  <a:prstClr val="black"/>
                </a:solidFill>
              </a:rPr>
              <a:t>La inclusión de la telefonía móvil ofrece oportunidades para el desarrollo económico y social</a:t>
            </a:r>
            <a:r>
              <a:rPr lang="es-CO" dirty="0" smtClean="0">
                <a:solidFill>
                  <a:prstClr val="black"/>
                </a:solidFill>
              </a:rPr>
              <a:t>.</a:t>
            </a:r>
          </a:p>
          <a:p>
            <a:endParaRPr lang="es-CO" dirty="0">
              <a:solidFill>
                <a:prstClr val="black"/>
              </a:solidFill>
            </a:endParaRPr>
          </a:p>
          <a:p>
            <a:r>
              <a:rPr lang="es-CO" dirty="0" smtClean="0">
                <a:solidFill>
                  <a:prstClr val="black"/>
                </a:solidFill>
              </a:rPr>
              <a:t>Así mismo, la telefonía móvil contribuye con el cierre de la brecha digital</a:t>
            </a:r>
            <a:endParaRPr lang="es-CO" dirty="0">
              <a:solidFill>
                <a:prstClr val="black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23529" y="1208941"/>
            <a:ext cx="74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prstClr val="black"/>
                </a:solidFill>
              </a:rPr>
              <a:t>Acogimiento de las TIC a lo largo del tiempo  </a:t>
            </a:r>
          </a:p>
        </p:txBody>
      </p:sp>
      <p:sp>
        <p:nvSpPr>
          <p:cNvPr id="8" name="7 Rectángulo"/>
          <p:cNvSpPr/>
          <p:nvPr/>
        </p:nvSpPr>
        <p:spPr>
          <a:xfrm>
            <a:off x="251520" y="260648"/>
            <a:ext cx="73288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CO" sz="4600" spc="-100" dirty="0">
                <a:solidFill>
                  <a:srgbClr val="464646"/>
                </a:solidFill>
                <a:latin typeface="Cambria"/>
              </a:rPr>
              <a:t>Impacto económico de las TIC</a:t>
            </a:r>
          </a:p>
        </p:txBody>
      </p:sp>
    </p:spTree>
    <p:extLst>
      <p:ext uri="{BB962C8B-B14F-4D97-AF65-F5344CB8AC3E}">
        <p14:creationId xmlns:p14="http://schemas.microsoft.com/office/powerpoint/2010/main" val="330879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323529" y="1208941"/>
            <a:ext cx="74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prstClr val="black"/>
                </a:solidFill>
              </a:rPr>
              <a:t>Su impacto a nivel maro y micro-económico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t="29067" r="41408" b="39469"/>
          <a:stretch/>
        </p:blipFill>
        <p:spPr bwMode="auto">
          <a:xfrm>
            <a:off x="395536" y="1700808"/>
            <a:ext cx="775228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51520" y="260648"/>
            <a:ext cx="73288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CO" sz="4600" spc="-100" dirty="0">
                <a:solidFill>
                  <a:srgbClr val="464646"/>
                </a:solidFill>
                <a:latin typeface="Cambria"/>
              </a:rPr>
              <a:t>Impacto económico de las TIC</a:t>
            </a:r>
          </a:p>
        </p:txBody>
      </p:sp>
    </p:spTree>
    <p:extLst>
      <p:ext uri="{BB962C8B-B14F-4D97-AF65-F5344CB8AC3E}">
        <p14:creationId xmlns:p14="http://schemas.microsoft.com/office/powerpoint/2010/main" val="84056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323529" y="1208941"/>
            <a:ext cx="74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prstClr val="black"/>
                </a:solidFill>
              </a:rPr>
              <a:t>Su impacto en el empleo:</a:t>
            </a:r>
          </a:p>
        </p:txBody>
      </p:sp>
      <p:sp>
        <p:nvSpPr>
          <p:cNvPr id="5" name="4 Rectángulo"/>
          <p:cNvSpPr/>
          <p:nvPr/>
        </p:nvSpPr>
        <p:spPr>
          <a:xfrm>
            <a:off x="323528" y="1990581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prstClr val="black"/>
                </a:solidFill>
              </a:rPr>
              <a:t>El crecimiento de la fuerza de trabajo en el campo de las tecnologías de la información </a:t>
            </a:r>
          </a:p>
          <a:p>
            <a:r>
              <a:rPr lang="es-CO" dirty="0">
                <a:solidFill>
                  <a:prstClr val="black"/>
                </a:solidFill>
              </a:rPr>
              <a:t>esta directamente relacionado con el desarrollo económico.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2994" t="31882" r="40348" b="28181"/>
          <a:stretch/>
        </p:blipFill>
        <p:spPr bwMode="auto">
          <a:xfrm>
            <a:off x="1259632" y="2780928"/>
            <a:ext cx="6696744" cy="3582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251520" y="260648"/>
            <a:ext cx="73288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CO" sz="4600" spc="-100" dirty="0">
                <a:solidFill>
                  <a:srgbClr val="464646"/>
                </a:solidFill>
                <a:latin typeface="Cambria"/>
              </a:rPr>
              <a:t>Impacto económico de las TIC</a:t>
            </a:r>
          </a:p>
        </p:txBody>
      </p:sp>
    </p:spTree>
    <p:extLst>
      <p:ext uri="{BB962C8B-B14F-4D97-AF65-F5344CB8AC3E}">
        <p14:creationId xmlns:p14="http://schemas.microsoft.com/office/powerpoint/2010/main" val="9931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323529" y="1208941"/>
            <a:ext cx="7416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prstClr val="black"/>
                </a:solidFill>
              </a:rPr>
              <a:t>Su impacto en el empleo:</a:t>
            </a:r>
          </a:p>
          <a:p>
            <a:pPr algn="just"/>
            <a:endParaRPr lang="es-CO" dirty="0">
              <a:solidFill>
                <a:prstClr val="black"/>
              </a:solidFill>
            </a:endParaRPr>
          </a:p>
          <a:p>
            <a:pPr algn="just"/>
            <a:r>
              <a:rPr lang="es-CO" dirty="0" smtClean="0">
                <a:solidFill>
                  <a:prstClr val="black"/>
                </a:solidFill>
              </a:rPr>
              <a:t>Por ejemplo, al momento de la construcción de redes puede generar tres tipos de efectos económicos.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t="28191" r="41191" b="37829"/>
          <a:stretch/>
        </p:blipFill>
        <p:spPr bwMode="auto">
          <a:xfrm>
            <a:off x="899592" y="2489792"/>
            <a:ext cx="6840760" cy="3866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251520" y="260648"/>
            <a:ext cx="73288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CO" sz="4600" spc="-100" dirty="0">
                <a:solidFill>
                  <a:srgbClr val="464646"/>
                </a:solidFill>
                <a:latin typeface="Cambria"/>
              </a:rPr>
              <a:t>Impacto económico de las TIC</a:t>
            </a:r>
          </a:p>
        </p:txBody>
      </p:sp>
    </p:spTree>
    <p:extLst>
      <p:ext uri="{BB962C8B-B14F-4D97-AF65-F5344CB8AC3E}">
        <p14:creationId xmlns:p14="http://schemas.microsoft.com/office/powerpoint/2010/main" val="409680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323529" y="1208941"/>
            <a:ext cx="741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prstClr val="black"/>
                </a:solidFill>
              </a:rPr>
              <a:t>Su impacto en el empleo:</a:t>
            </a:r>
          </a:p>
        </p:txBody>
      </p:sp>
      <p:sp>
        <p:nvSpPr>
          <p:cNvPr id="5" name="4 Rectángulo"/>
          <p:cNvSpPr/>
          <p:nvPr/>
        </p:nvSpPr>
        <p:spPr>
          <a:xfrm>
            <a:off x="323528" y="1990581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prstClr val="black"/>
                </a:solidFill>
              </a:rPr>
              <a:t>El crecimiento de la fuerza de trabajo en el campo de las tecnologías de la información </a:t>
            </a:r>
          </a:p>
          <a:p>
            <a:r>
              <a:rPr lang="es-CO" dirty="0">
                <a:solidFill>
                  <a:prstClr val="black"/>
                </a:solidFill>
              </a:rPr>
              <a:t>esta directamente relacionado con el desarrollo económico.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8" t="30857" r="41366" b="46468"/>
          <a:stretch/>
        </p:blipFill>
        <p:spPr bwMode="auto">
          <a:xfrm>
            <a:off x="539552" y="2852936"/>
            <a:ext cx="7624748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251520" y="260648"/>
            <a:ext cx="73288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CO" sz="4600" spc="-100" dirty="0">
                <a:solidFill>
                  <a:srgbClr val="464646"/>
                </a:solidFill>
                <a:latin typeface="Cambria"/>
              </a:rPr>
              <a:t>Impacto económico de las TIC</a:t>
            </a:r>
          </a:p>
        </p:txBody>
      </p:sp>
    </p:spTree>
    <p:extLst>
      <p:ext uri="{BB962C8B-B14F-4D97-AF65-F5344CB8AC3E}">
        <p14:creationId xmlns:p14="http://schemas.microsoft.com/office/powerpoint/2010/main" val="8066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SUBEMPLEO</a:t>
            </a:r>
            <a:endParaRPr lang="es-CO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12648" y="2204864"/>
            <a:ext cx="3455296" cy="3819128"/>
          </a:xfrm>
        </p:spPr>
        <p:txBody>
          <a:bodyPr>
            <a:normAutofit fontScale="85000" lnSpcReduction="20000"/>
          </a:bodyPr>
          <a:lstStyle/>
          <a:p>
            <a:r>
              <a:rPr lang="es-CO" dirty="0"/>
              <a:t>Se produce cuando una persona capacitada para una determinada ocupación, cargo o puesto de trabajo no está ocupada plenamente sino que toma trabajos menores en los que generalmente se gana poco.</a:t>
            </a:r>
          </a:p>
          <a:p>
            <a:endParaRPr lang="es-CO" dirty="0"/>
          </a:p>
        </p:txBody>
      </p:sp>
      <p:pic>
        <p:nvPicPr>
          <p:cNvPr id="4" name="Picture 4" descr="http://2.bp.blogspot.com/_OLYr3WA_OLQ/SD4NCiRPgtI/AAAAAAAAAH4/EOkRLTF-azk/s400/Universidad+del+Subemple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72815"/>
            <a:ext cx="4620033" cy="491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245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390196" y="1439773"/>
            <a:ext cx="7416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dirty="0" smtClean="0">
                <a:solidFill>
                  <a:prstClr val="black"/>
                </a:solidFill>
              </a:rPr>
              <a:t>Su impacto en el PIB latinoamericano:</a:t>
            </a:r>
          </a:p>
        </p:txBody>
      </p:sp>
      <p:sp>
        <p:nvSpPr>
          <p:cNvPr id="5" name="4 Rectángulo"/>
          <p:cNvSpPr/>
          <p:nvPr/>
        </p:nvSpPr>
        <p:spPr>
          <a:xfrm>
            <a:off x="395536" y="2420888"/>
            <a:ext cx="77048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CO" sz="2000" dirty="0" smtClean="0">
                <a:solidFill>
                  <a:prstClr val="black"/>
                </a:solidFill>
              </a:rPr>
              <a:t>En América Latina, el aumento del 10% en la penetración de banda ancha genera un cambio del 0,16 puntos en el crecimiento del PIB</a:t>
            </a:r>
          </a:p>
          <a:p>
            <a:pPr marL="342900" indent="-342900">
              <a:buFont typeface="Arial" pitchFamily="34" charset="0"/>
              <a:buChar char="•"/>
            </a:pPr>
            <a:endParaRPr lang="es-CO" sz="2000" dirty="0">
              <a:solidFill>
                <a:prstClr val="black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CO" sz="2000" dirty="0" smtClean="0">
                <a:solidFill>
                  <a:prstClr val="black"/>
                </a:solidFill>
              </a:rPr>
              <a:t>Siendo así, la banda ancha estaría contribuyendo entre $6,7 y $14,3 billones de PIB latinoamericano.</a:t>
            </a:r>
          </a:p>
          <a:p>
            <a:pPr marL="342900" indent="-342900">
              <a:buFont typeface="Arial" pitchFamily="34" charset="0"/>
              <a:buChar char="•"/>
            </a:pPr>
            <a:endParaRPr lang="es-CO" sz="2000" dirty="0">
              <a:solidFill>
                <a:prstClr val="black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CO" sz="2000" dirty="0" smtClean="0">
                <a:solidFill>
                  <a:prstClr val="black"/>
                </a:solidFill>
              </a:rPr>
              <a:t>Este impacto incluye efectos directos (empleo en la industria de telecomunicaciones)  e indirectos.</a:t>
            </a:r>
            <a:endParaRPr lang="es-CO" sz="2000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251520" y="260648"/>
            <a:ext cx="732886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CO" sz="4600" spc="-100" dirty="0">
                <a:solidFill>
                  <a:srgbClr val="464646"/>
                </a:solidFill>
                <a:latin typeface="Cambria"/>
              </a:rPr>
              <a:t>Impacto económico de las TIC</a:t>
            </a:r>
          </a:p>
        </p:txBody>
      </p:sp>
    </p:spTree>
    <p:extLst>
      <p:ext uri="{BB962C8B-B14F-4D97-AF65-F5344CB8AC3E}">
        <p14:creationId xmlns:p14="http://schemas.microsoft.com/office/powerpoint/2010/main" val="34587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ACTIVIDAD:</a:t>
            </a:r>
            <a:endParaRPr lang="es-CO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06916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s-CO" b="1" dirty="0" smtClean="0"/>
              <a:t>Objetivo:</a:t>
            </a:r>
          </a:p>
          <a:p>
            <a:pPr algn="just"/>
            <a:endParaRPr lang="es-CO" b="1" dirty="0" smtClean="0"/>
          </a:p>
          <a:p>
            <a:pPr marL="114300" indent="0" algn="just">
              <a:buNone/>
            </a:pPr>
            <a:r>
              <a:rPr lang="es-CO" dirty="0" smtClean="0"/>
              <a:t>Relacionar las variables macro-económicas con el desarrollo de proyectos para interiorizar las dinámicas económicas;  sus causas y efectos. </a:t>
            </a:r>
          </a:p>
          <a:p>
            <a:pPr marL="114300" indent="0" algn="just">
              <a:buNone/>
            </a:pPr>
            <a:endParaRPr lang="es-CO" dirty="0" smtClean="0"/>
          </a:p>
          <a:p>
            <a:pPr algn="just"/>
            <a:r>
              <a:rPr lang="es-CO" b="1" dirty="0" smtClean="0"/>
              <a:t>Descripción:</a:t>
            </a:r>
          </a:p>
          <a:p>
            <a:pPr marL="114300" indent="0" algn="just">
              <a:buNone/>
            </a:pPr>
            <a:endParaRPr lang="es-CO" b="1" dirty="0" smtClean="0"/>
          </a:p>
          <a:p>
            <a:pPr marL="114300" indent="0" algn="just">
              <a:buNone/>
            </a:pPr>
            <a:r>
              <a:rPr lang="es-CO" dirty="0" smtClean="0"/>
              <a:t>Se asume la dirección de un macro-proyecto dónde se evaluará el impacto económico de diversas situaciones a las que puede ser sometido. </a:t>
            </a:r>
          </a:p>
          <a:p>
            <a:pPr marL="114300" indent="0" algn="just">
              <a:buNone/>
            </a:pPr>
            <a:endParaRPr lang="es-CO" dirty="0" smtClean="0"/>
          </a:p>
          <a:p>
            <a:pPr algn="just"/>
            <a:r>
              <a:rPr lang="es-CO" b="1" dirty="0" smtClean="0"/>
              <a:t>Metodología:</a:t>
            </a:r>
          </a:p>
          <a:p>
            <a:pPr marL="114300" indent="0" algn="just">
              <a:buNone/>
            </a:pPr>
            <a:endParaRPr lang="es-CO" b="1" dirty="0" smtClean="0"/>
          </a:p>
          <a:p>
            <a:pPr marL="114300" indent="0" algn="just">
              <a:buNone/>
            </a:pPr>
            <a:r>
              <a:rPr lang="es-CO" dirty="0"/>
              <a:t>S</a:t>
            </a:r>
            <a:r>
              <a:rPr lang="es-CO" dirty="0" smtClean="0"/>
              <a:t>e contará con un tablero , en el que cada casilla contiene una situación particular. El participante deberá realizar el análisis  de las variables económicas afectadas y en algunos casos, tomar decisiones asumiendo sus consecuencias. 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155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492" y="332656"/>
            <a:ext cx="7024744" cy="864096"/>
          </a:xfrm>
        </p:spPr>
        <p:txBody>
          <a:bodyPr/>
          <a:lstStyle/>
          <a:p>
            <a:r>
              <a:rPr lang="es-CO" b="1" dirty="0" smtClean="0"/>
              <a:t>ACTIVIDAD:</a:t>
            </a:r>
            <a:endParaRPr lang="es-CO" b="1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944789"/>
              </p:ext>
            </p:extLst>
          </p:nvPr>
        </p:nvGraphicFramePr>
        <p:xfrm>
          <a:off x="395536" y="1674770"/>
          <a:ext cx="7776864" cy="4850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/>
                <a:gridCol w="5112568"/>
              </a:tblGrid>
              <a:tr h="394886">
                <a:tc>
                  <a:txBody>
                    <a:bodyPr/>
                    <a:lstStyle/>
                    <a:p>
                      <a:r>
                        <a:rPr lang="es-CO" dirty="0" smtClean="0"/>
                        <a:t>Nombre</a:t>
                      </a:r>
                      <a:r>
                        <a:rPr lang="es-CO" baseline="0" dirty="0" smtClean="0"/>
                        <a:t> de la empresa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Naranjas</a:t>
                      </a:r>
                      <a:r>
                        <a:rPr lang="es-CO" baseline="0" dirty="0" smtClean="0"/>
                        <a:t>  &amp; </a:t>
                      </a:r>
                      <a:r>
                        <a:rPr lang="es-CO" baseline="0" dirty="0" err="1" smtClean="0"/>
                        <a:t>co</a:t>
                      </a:r>
                      <a:endParaRPr lang="es-CO" dirty="0"/>
                    </a:p>
                  </a:txBody>
                  <a:tcPr/>
                </a:tc>
              </a:tr>
              <a:tr h="681584">
                <a:tc>
                  <a:txBody>
                    <a:bodyPr/>
                    <a:lstStyle/>
                    <a:p>
                      <a:r>
                        <a:rPr lang="es-CO" dirty="0" smtClean="0"/>
                        <a:t>Actividad</a:t>
                      </a:r>
                      <a:r>
                        <a:rPr lang="es-CO" baseline="0" dirty="0" smtClean="0"/>
                        <a:t> Económica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Fabricación y comercialización de jugos naturales.</a:t>
                      </a:r>
                    </a:p>
                  </a:txBody>
                  <a:tcPr/>
                </a:tc>
              </a:tr>
              <a:tr h="394886">
                <a:tc>
                  <a:txBody>
                    <a:bodyPr/>
                    <a:lstStyle/>
                    <a:p>
                      <a:r>
                        <a:rPr lang="es-CO" dirty="0" smtClean="0"/>
                        <a:t>Localización: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 smtClean="0"/>
                        <a:t>Pacho-Cundinamarca: 9</a:t>
                      </a:r>
                      <a:r>
                        <a:rPr lang="es-CO" dirty="0" smtClean="0"/>
                        <a:t>0</a:t>
                      </a:r>
                      <a:r>
                        <a:rPr lang="es-CO" baseline="0" dirty="0" smtClean="0"/>
                        <a:t> ha cultivadas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Espinal-</a:t>
                      </a:r>
                      <a:r>
                        <a:rPr lang="es-CO" baseline="0" dirty="0" smtClean="0"/>
                        <a:t> Tolima: 40 ha cultivas.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 smtClean="0"/>
                        <a:t>Sevilla- Valle del  Cauca:  180 ha. Cultivadas</a:t>
                      </a:r>
                      <a:endParaRPr lang="es-CO" dirty="0" smtClean="0"/>
                    </a:p>
                  </a:txBody>
                  <a:tcPr/>
                </a:tc>
              </a:tr>
              <a:tr h="394886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Bogotá: Planta</a:t>
                      </a:r>
                      <a:r>
                        <a:rPr lang="es-CO" baseline="0" dirty="0" smtClean="0"/>
                        <a:t> principal de producción: 10 ha.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aseline="0" dirty="0" smtClean="0"/>
                        <a:t>Yumbo- Valle del cauca.</a:t>
                      </a:r>
                      <a:endParaRPr lang="es-CO" dirty="0" smtClean="0"/>
                    </a:p>
                  </a:txBody>
                  <a:tcPr/>
                </a:tc>
              </a:tr>
              <a:tr h="394886">
                <a:tc>
                  <a:txBody>
                    <a:bodyPr/>
                    <a:lstStyle/>
                    <a:p>
                      <a:r>
                        <a:rPr lang="es-CO" dirty="0" err="1" smtClean="0"/>
                        <a:t>Lts</a:t>
                      </a:r>
                      <a:r>
                        <a:rPr lang="es-CO" baseline="0" dirty="0" smtClean="0"/>
                        <a:t> de jugo/año (2011)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7´000.000</a:t>
                      </a:r>
                    </a:p>
                  </a:txBody>
                  <a:tcPr/>
                </a:tc>
              </a:tr>
              <a:tr h="394886">
                <a:tc>
                  <a:txBody>
                    <a:bodyPr/>
                    <a:lstStyle/>
                    <a:p>
                      <a:r>
                        <a:rPr lang="es-CO" dirty="0" smtClean="0"/>
                        <a:t>No.</a:t>
                      </a:r>
                      <a:r>
                        <a:rPr lang="es-CO" baseline="0" dirty="0" smtClean="0"/>
                        <a:t> De empleos directos.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1600</a:t>
                      </a:r>
                    </a:p>
                  </a:txBody>
                  <a:tcPr/>
                </a:tc>
              </a:tr>
              <a:tr h="394886">
                <a:tc>
                  <a:txBody>
                    <a:bodyPr/>
                    <a:lstStyle/>
                    <a:p>
                      <a:r>
                        <a:rPr lang="es-CO" dirty="0" smtClean="0"/>
                        <a:t>No. De empleos indirectos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2000</a:t>
                      </a:r>
                    </a:p>
                  </a:txBody>
                  <a:tcPr/>
                </a:tc>
              </a:tr>
              <a:tr h="394886">
                <a:tc>
                  <a:txBody>
                    <a:bodyPr/>
                    <a:lstStyle/>
                    <a:p>
                      <a:r>
                        <a:rPr lang="es-CO" dirty="0" smtClean="0"/>
                        <a:t>Aporte</a:t>
                      </a:r>
                      <a:r>
                        <a:rPr lang="es-CO" baseline="0" dirty="0" smtClean="0"/>
                        <a:t> al PIB nacional.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2,1%</a:t>
                      </a:r>
                    </a:p>
                  </a:txBody>
                  <a:tcPr/>
                </a:tc>
              </a:tr>
              <a:tr h="326012">
                <a:tc>
                  <a:txBody>
                    <a:bodyPr/>
                    <a:lstStyle/>
                    <a:p>
                      <a:r>
                        <a:rPr lang="es-CO" dirty="0" smtClean="0"/>
                        <a:t>Otras</a:t>
                      </a:r>
                      <a:r>
                        <a:rPr lang="es-CO" baseline="0" dirty="0" smtClean="0"/>
                        <a:t> características: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La rentabilidad</a:t>
                      </a:r>
                      <a:r>
                        <a:rPr lang="es-CO" baseline="0" dirty="0" smtClean="0"/>
                        <a:t> de la empresa se obtiene como un porcentaje fijo de la producción. (3%) </a:t>
                      </a:r>
                      <a:endParaRPr lang="es-CO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2 Marcador de contenido"/>
          <p:cNvSpPr txBox="1">
            <a:spLocks/>
          </p:cNvSpPr>
          <p:nvPr/>
        </p:nvSpPr>
        <p:spPr>
          <a:xfrm>
            <a:off x="304172" y="1196752"/>
            <a:ext cx="7344932" cy="3841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Clr>
                <a:srgbClr val="2DA2BF"/>
              </a:buClr>
              <a:buFont typeface="Wingdings 2" pitchFamily="18" charset="2"/>
              <a:buNone/>
            </a:pPr>
            <a:r>
              <a:rPr lang="es-CO" sz="2000" dirty="0" smtClean="0">
                <a:solidFill>
                  <a:srgbClr val="464646"/>
                </a:solidFill>
              </a:rPr>
              <a:t>Considere  el siguiente proyecto:</a:t>
            </a:r>
          </a:p>
          <a:p>
            <a:pPr marL="114300" indent="0">
              <a:buClr>
                <a:srgbClr val="2DA2BF"/>
              </a:buClr>
              <a:buFont typeface="Wingdings 2" pitchFamily="18" charset="2"/>
              <a:buNone/>
            </a:pPr>
            <a:endParaRPr lang="es-CO" sz="2000" dirty="0" smtClean="0">
              <a:solidFill>
                <a:srgbClr val="464646"/>
              </a:solidFill>
            </a:endParaRPr>
          </a:p>
          <a:p>
            <a:pPr marL="114300" indent="0">
              <a:buClr>
                <a:srgbClr val="2DA2BF"/>
              </a:buClr>
              <a:buFont typeface="Wingdings 2" pitchFamily="18" charset="2"/>
              <a:buNone/>
            </a:pPr>
            <a:endParaRPr lang="es-CO" sz="2000" b="1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0"/>
            <a:ext cx="6984776" cy="648072"/>
          </a:xfrm>
        </p:spPr>
        <p:txBody>
          <a:bodyPr>
            <a:normAutofit/>
          </a:bodyPr>
          <a:lstStyle/>
          <a:p>
            <a:r>
              <a:rPr lang="es-CO" sz="3200" b="1" dirty="0" smtClean="0"/>
              <a:t>ACTIVIDAD:</a:t>
            </a:r>
            <a:endParaRPr lang="es-CO" sz="3200" b="1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356748"/>
              </p:ext>
            </p:extLst>
          </p:nvPr>
        </p:nvGraphicFramePr>
        <p:xfrm>
          <a:off x="179512" y="620688"/>
          <a:ext cx="7920880" cy="6048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470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Referencias: </a:t>
            </a:r>
            <a:endParaRPr lang="es-CO" dirty="0"/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CO" sz="2400" dirty="0" smtClean="0"/>
              <a:t>Proyecto ampliación del canal de Panamá: </a:t>
            </a:r>
            <a:r>
              <a:rPr lang="es-CO" sz="2400" dirty="0" smtClean="0">
                <a:hlinkClick r:id="rId2"/>
              </a:rPr>
              <a:t>http</a:t>
            </a:r>
            <a:r>
              <a:rPr lang="es-CO" sz="2400" dirty="0">
                <a:hlinkClick r:id="rId2"/>
              </a:rPr>
              <a:t>://</a:t>
            </a:r>
            <a:r>
              <a:rPr lang="es-CO" sz="2400" dirty="0" smtClean="0">
                <a:hlinkClick r:id="rId2"/>
              </a:rPr>
              <a:t>www.pancanal.com/esp/ampliacion/rpts/environment/esia/complementarios/inflacion.pdf</a:t>
            </a:r>
            <a:r>
              <a:rPr lang="es-CO" sz="2400" dirty="0" smtClean="0"/>
              <a:t>. </a:t>
            </a:r>
          </a:p>
          <a:p>
            <a:r>
              <a:rPr lang="es-CO" sz="2400" dirty="0" smtClean="0"/>
              <a:t>Proyecto la alumbrera: </a:t>
            </a:r>
            <a:r>
              <a:rPr lang="es-CO" sz="2400" dirty="0" smtClean="0">
                <a:hlinkClick r:id="rId3"/>
              </a:rPr>
              <a:t>http</a:t>
            </a:r>
            <a:r>
              <a:rPr lang="es-CO" sz="2400" dirty="0">
                <a:hlinkClick r:id="rId3"/>
              </a:rPr>
              <a:t>://</a:t>
            </a:r>
            <a:r>
              <a:rPr lang="es-CO" sz="2400" dirty="0" smtClean="0">
                <a:hlinkClick r:id="rId3"/>
              </a:rPr>
              <a:t>w3.cetem.gov.br/cyted-xiii/Downloads/IndicadoresSostenibilidad_Espanhol_Portugues/IndicadoresSostenibilidad_Capitulos/Capitulo_III/17_ARGENTINA_LuisManuelAlvarez.pdf</a:t>
            </a:r>
            <a:endParaRPr lang="es-CO" sz="2400" dirty="0" smtClean="0"/>
          </a:p>
          <a:p>
            <a:r>
              <a:rPr lang="es-CO" sz="2400" dirty="0" smtClean="0"/>
              <a:t>Sector de la construcción en Colombia:</a:t>
            </a:r>
          </a:p>
          <a:p>
            <a:r>
              <a:rPr lang="es-CO" sz="2400" dirty="0">
                <a:hlinkClick r:id="rId4"/>
              </a:rPr>
              <a:t>http://</a:t>
            </a:r>
            <a:r>
              <a:rPr lang="es-CO" sz="2400" dirty="0" smtClean="0">
                <a:hlinkClick r:id="rId4"/>
              </a:rPr>
              <a:t>camacol.co/sites/default/files/secciones_internas/EE_Inv20081119101141_0.pdf</a:t>
            </a:r>
            <a:endParaRPr lang="es-CO" sz="2400" dirty="0" smtClean="0"/>
          </a:p>
          <a:p>
            <a:r>
              <a:rPr lang="es-CO" sz="2400" dirty="0" smtClean="0"/>
              <a:t>Perspectivas económicas Colombia.</a:t>
            </a:r>
            <a:r>
              <a:rPr lang="es-CO" sz="2400" dirty="0">
                <a:hlinkClick r:id="rId5"/>
              </a:rPr>
              <a:t> http://www.corficolombiana.com.co/WebCorficolombiana/Repositorio/archivos/archivo1295.pdf</a:t>
            </a:r>
            <a:endParaRPr lang="es-CO" sz="2400" dirty="0" smtClean="0"/>
          </a:p>
          <a:p>
            <a:r>
              <a:rPr lang="es-CO" sz="2400" dirty="0" smtClean="0"/>
              <a:t>Banco de la republica: </a:t>
            </a:r>
            <a:r>
              <a:rPr lang="es-CO" sz="2400" dirty="0">
                <a:hlinkClick r:id="rId6"/>
              </a:rPr>
              <a:t>http://</a:t>
            </a:r>
            <a:r>
              <a:rPr lang="es-CO" sz="2400" dirty="0" smtClean="0">
                <a:hlinkClick r:id="rId6"/>
              </a:rPr>
              <a:t>www.banrep.gov.co/politica-monetaria/index.html</a:t>
            </a:r>
            <a:r>
              <a:rPr lang="es-CO" sz="2400" dirty="0" smtClean="0"/>
              <a:t>.</a:t>
            </a:r>
          </a:p>
          <a:p>
            <a:r>
              <a:rPr lang="es-CO" sz="2400" dirty="0" smtClean="0"/>
              <a:t>Videos</a:t>
            </a:r>
            <a:r>
              <a:rPr lang="es-CO" sz="2400" dirty="0"/>
              <a:t> </a:t>
            </a:r>
            <a:r>
              <a:rPr lang="es-CO" sz="2400" dirty="0" smtClean="0"/>
              <a:t>Recomendados:</a:t>
            </a:r>
            <a:endParaRPr lang="es-CO" sz="2400" dirty="0" smtClean="0"/>
          </a:p>
          <a:p>
            <a:pPr marL="0" indent="0">
              <a:buNone/>
            </a:pPr>
            <a:r>
              <a:rPr lang="es-CO" sz="2400" dirty="0" smtClean="0">
                <a:hlinkClick r:id="rId7"/>
              </a:rPr>
              <a:t>http</a:t>
            </a:r>
            <a:r>
              <a:rPr lang="es-CO" sz="2400" dirty="0">
                <a:hlinkClick r:id="rId7"/>
              </a:rPr>
              <a:t>://www.banrep.org/publicaciones/me_videos.html</a:t>
            </a:r>
            <a:r>
              <a:rPr lang="es-CO" sz="2400" dirty="0" smtClean="0">
                <a:hlinkClick r:id="rId7"/>
              </a:rPr>
              <a:t>#</a:t>
            </a:r>
            <a:endParaRPr lang="es-CO" sz="2400" dirty="0" smtClean="0"/>
          </a:p>
          <a:p>
            <a:pPr marL="0" indent="0">
              <a:buNone/>
            </a:pPr>
            <a:r>
              <a:rPr lang="es-CO" sz="2400" dirty="0" smtClean="0"/>
              <a:t>|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608205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2276872"/>
            <a:ext cx="7620000" cy="1143000"/>
          </a:xfrm>
        </p:spPr>
        <p:txBody>
          <a:bodyPr/>
          <a:lstStyle/>
          <a:p>
            <a:pPr algn="r"/>
            <a:r>
              <a:rPr lang="es-CO" b="1" dirty="0" smtClean="0"/>
              <a:t>GRACIAS!!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51690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Subempleo</a:t>
            </a:r>
            <a:endParaRPr lang="es-CO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12648" y="1988840"/>
            <a:ext cx="4247384" cy="4107160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s-CO" dirty="0"/>
              <a:t>Criterios para identificar, entre las personas ocupadas, a las visiblemente subempleadas</a:t>
            </a:r>
            <a:r>
              <a:rPr lang="es-CO" dirty="0" smtClean="0"/>
              <a:t>:</a:t>
            </a:r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algn="just" fontAlgn="base">
              <a:buFont typeface="Wingdings" pitchFamily="2" charset="2"/>
              <a:buChar char="Ø"/>
            </a:pPr>
            <a:r>
              <a:rPr lang="es-CO" dirty="0"/>
              <a:t>Trabajar menos de la duración normal</a:t>
            </a:r>
            <a:r>
              <a:rPr lang="es-CO" dirty="0" smtClean="0"/>
              <a:t>.</a:t>
            </a:r>
          </a:p>
          <a:p>
            <a:pPr algn="just" fontAlgn="base">
              <a:buFont typeface="Wingdings" pitchFamily="2" charset="2"/>
              <a:buChar char="Ø"/>
            </a:pPr>
            <a:endParaRPr lang="es-CO" dirty="0"/>
          </a:p>
          <a:p>
            <a:pPr algn="just" fontAlgn="base">
              <a:buFont typeface="Wingdings" pitchFamily="2" charset="2"/>
              <a:buChar char="Ø"/>
            </a:pPr>
            <a:r>
              <a:rPr lang="es-CO" dirty="0"/>
              <a:t>Lo hacen de forma involuntaria</a:t>
            </a:r>
            <a:r>
              <a:rPr lang="es-CO" dirty="0" smtClean="0"/>
              <a:t>.</a:t>
            </a:r>
          </a:p>
          <a:p>
            <a:pPr algn="just" fontAlgn="base">
              <a:buFont typeface="Wingdings" pitchFamily="2" charset="2"/>
              <a:buChar char="Ø"/>
            </a:pPr>
            <a:endParaRPr lang="es-CO" dirty="0"/>
          </a:p>
          <a:p>
            <a:pPr algn="just" fontAlgn="base">
              <a:buFont typeface="Wingdings" pitchFamily="2" charset="2"/>
              <a:buChar char="Ø"/>
            </a:pPr>
            <a:r>
              <a:rPr lang="es-CO" dirty="0"/>
              <a:t>Desea trabajo adicional y están disponibles para el mismo durante el período de referencia</a:t>
            </a:r>
            <a:r>
              <a:rPr lang="es-CO" dirty="0" smtClean="0"/>
              <a:t>.</a:t>
            </a:r>
            <a:endParaRPr lang="es-CO" dirty="0"/>
          </a:p>
        </p:txBody>
      </p:sp>
      <p:pic>
        <p:nvPicPr>
          <p:cNvPr id="4" name="Picture 2" descr="http://1.bp.blogspot.com/_ZI3KpdV-D28/Rvw7-cLxErI/AAAAAAAAAOQ/0Qfd5n-5aEo/s320/Por+el+amor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204864"/>
            <a:ext cx="3408040" cy="304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6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</a:rPr>
              <a:t>Subempleo:</a:t>
            </a:r>
            <a:endParaRPr lang="es-CO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12648" y="2348880"/>
            <a:ext cx="4175376" cy="3747120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Otro uso de la noción de subempleo está vinculado a las personas que trabajan sin regularidad o que solo trabajan una cantidad escasa de horas a la semana. Un vendedor ambulante que sale a vender dos horas al día está subempleado.</a:t>
            </a:r>
          </a:p>
          <a:p>
            <a:endParaRPr lang="es-CO" dirty="0"/>
          </a:p>
        </p:txBody>
      </p:sp>
      <p:pic>
        <p:nvPicPr>
          <p:cNvPr id="4" name="Picture 2" descr="Subempleo subjetiv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988840"/>
            <a:ext cx="2677290" cy="398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66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</a:rPr>
              <a:t>Desempleo</a:t>
            </a:r>
            <a:r>
              <a:rPr lang="es-CO" b="1" dirty="0" smtClean="0"/>
              <a:t>:</a:t>
            </a:r>
            <a:endParaRPr lang="es-CO" b="1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2558493"/>
            <a:ext cx="4176464" cy="331507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CO" dirty="0"/>
              <a:t>Hace referencia a la situación del trabajador que carece de empleo y por tanto de salario.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Afecta a aquellas personas de la población activa (constituida por quienes están en edad de trabajar y desean trabajar) que no forman parte de la población ocupada.</a:t>
            </a:r>
          </a:p>
          <a:p>
            <a:endParaRPr lang="es-CO" dirty="0"/>
          </a:p>
        </p:txBody>
      </p:sp>
      <p:pic>
        <p:nvPicPr>
          <p:cNvPr id="4" name="Picture 4" descr="http://3.bp.blogspot.com/_62h-tcHIeTA/TSX5JjSZ-bI/AAAAAAAAAXI/bW5HZLwAUtY/s1600/desempleo_notic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866" y="2492896"/>
            <a:ext cx="3885178" cy="344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88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</a:rPr>
              <a:t>Desempleo:</a:t>
            </a:r>
            <a:endParaRPr lang="es-CO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12648" y="2132856"/>
            <a:ext cx="4247384" cy="3963144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CO" b="1" i="1" dirty="0"/>
              <a:t>Desempleo Friccional: </a:t>
            </a:r>
          </a:p>
          <a:p>
            <a:pPr marL="0" indent="0" algn="just">
              <a:buNone/>
            </a:pPr>
            <a:r>
              <a:rPr lang="es-CO" dirty="0"/>
              <a:t>Parte de la población </a:t>
            </a:r>
            <a:r>
              <a:rPr lang="es-CO" dirty="0" smtClean="0"/>
              <a:t>que está </a:t>
            </a:r>
            <a:r>
              <a:rPr lang="es-CO" dirty="0"/>
              <a:t>desempleada por poco tiempo, debido a que las empresas se ajustan a los cambios y el mercado laboral es muy flexible y responde a estos cambios.</a:t>
            </a:r>
          </a:p>
          <a:p>
            <a:pPr algn="just"/>
            <a:endParaRPr lang="es-CO" dirty="0"/>
          </a:p>
          <a:p>
            <a:pPr algn="just"/>
            <a:r>
              <a:rPr lang="es-CO" b="1" i="1" dirty="0"/>
              <a:t>Desempleo Estructural:</a:t>
            </a:r>
          </a:p>
          <a:p>
            <a:pPr marL="0" indent="0" algn="just">
              <a:buNone/>
            </a:pPr>
            <a:r>
              <a:rPr lang="es-CO" dirty="0"/>
              <a:t>Parte de la población que lleva desempleada años y no tiene esperanza  de encontrar trabajo.</a:t>
            </a:r>
          </a:p>
          <a:p>
            <a:endParaRPr lang="es-CO" dirty="0"/>
          </a:p>
        </p:txBody>
      </p:sp>
      <p:pic>
        <p:nvPicPr>
          <p:cNvPr id="4" name="Picture 2" descr="http://www.ecbloguer.com/elblogdericky/wp-content/uploads/2009/07/desemple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132856"/>
            <a:ext cx="3357063" cy="35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66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solidFill>
                  <a:schemeClr val="accent6">
                    <a:lumMod val="50000"/>
                  </a:schemeClr>
                </a:solidFill>
              </a:rPr>
              <a:t>DEVALUACIÓN:</a:t>
            </a:r>
            <a:endParaRPr lang="es-CO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870016" y="4581128"/>
            <a:ext cx="7757584" cy="1584176"/>
          </a:xfrm>
        </p:spPr>
        <p:txBody>
          <a:bodyPr/>
          <a:lstStyle/>
          <a:p>
            <a:r>
              <a:rPr lang="es-CO" dirty="0" smtClean="0"/>
              <a:t>Es </a:t>
            </a:r>
            <a:r>
              <a:rPr lang="es-CO" dirty="0"/>
              <a:t>la disminución en el valor de la moneda nacional respecto de alguna(s) moneda(s) extranjera(s). </a:t>
            </a:r>
          </a:p>
        </p:txBody>
      </p:sp>
      <p:pic>
        <p:nvPicPr>
          <p:cNvPr id="4" name="Picture 2" descr="devaluac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44824"/>
            <a:ext cx="38100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0049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Intermedio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ntermedio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rmedio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yac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yace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914</TotalTime>
  <Words>2318</Words>
  <Application>Microsoft Office PowerPoint</Application>
  <PresentationFormat>Presentación en pantalla (4:3)</PresentationFormat>
  <Paragraphs>271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45</vt:i4>
      </vt:variant>
    </vt:vector>
  </HeadingPairs>
  <TitlesOfParts>
    <vt:vector size="47" baseType="lpstr">
      <vt:lpstr>Intermedio</vt:lpstr>
      <vt:lpstr>Adyacencia</vt:lpstr>
      <vt:lpstr>ESTUDIO DE IMPACTO ECONÓMICO</vt:lpstr>
      <vt:lpstr>Estudio de Impacto Económico:</vt:lpstr>
      <vt:lpstr>VARIABLES MACROECONOMICAS:  EMPLEO</vt:lpstr>
      <vt:lpstr>SUBEMPLEO</vt:lpstr>
      <vt:lpstr>Subempleo</vt:lpstr>
      <vt:lpstr>Subempleo:</vt:lpstr>
      <vt:lpstr>Desempleo:</vt:lpstr>
      <vt:lpstr>Desempleo:</vt:lpstr>
      <vt:lpstr>DEVALUACIÓN:</vt:lpstr>
      <vt:lpstr>TASAS DE INTERÉS: DTF</vt:lpstr>
      <vt:lpstr>¿Cómo se Calcula la DTF?</vt:lpstr>
      <vt:lpstr>Tasa LIBOR</vt:lpstr>
      <vt:lpstr>Tasa PRIME</vt:lpstr>
      <vt:lpstr>¿Para que sirve la tasa PRIME?</vt:lpstr>
      <vt:lpstr>IGBC</vt:lpstr>
      <vt:lpstr>PIB (Producto Interno Bruto)</vt:lpstr>
      <vt:lpstr>Flujos Económicos:</vt:lpstr>
      <vt:lpstr>¿Qué transacciones son consideradas dentro del PIB?</vt:lpstr>
      <vt:lpstr>IMPACTO ECONÓMICO. (aplicaciones) </vt:lpstr>
      <vt:lpstr>CONTENIDO:</vt:lpstr>
      <vt:lpstr>PROYECTO BAJO LA ALUMBRERA </vt:lpstr>
      <vt:lpstr>DESCRIPCIÓN DEL PROYECTO</vt:lpstr>
      <vt:lpstr>DATOS DE PRODUCCIÓN</vt:lpstr>
      <vt:lpstr>PROYECTOS SUPLEMENTARIOS</vt:lpstr>
      <vt:lpstr>INCIDENCIA SOBRE LA POBLACIÓN ALEDAÑA</vt:lpstr>
      <vt:lpstr>REMUNERACIONES</vt:lpstr>
      <vt:lpstr>APORTE Y GASTOS A LA PROVINCIA</vt:lpstr>
      <vt:lpstr>PERCEPCIÓN DE LAS COMUNIDADES</vt:lpstr>
      <vt:lpstr>EXPECTATIVAS FALSAS</vt:lpstr>
      <vt:lpstr>IMPACTO: INDICADORES DIRECTOS.</vt:lpstr>
      <vt:lpstr>IMPACTO ECONOMICO:</vt:lpstr>
      <vt:lpstr>MATRIZ DE EVALUACIÓN DE IMPACTO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ACTIVIDAD:</vt:lpstr>
      <vt:lpstr>ACTIVIDAD:</vt:lpstr>
      <vt:lpstr>ACTIVIDAD:</vt:lpstr>
      <vt:lpstr>Referencias: </vt:lpstr>
      <vt:lpstr>GRACIAS!!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IMPACTO ECONÓMICO</dc:title>
  <dc:creator>user</dc:creator>
  <cp:lastModifiedBy>user</cp:lastModifiedBy>
  <cp:revision>29</cp:revision>
  <dcterms:created xsi:type="dcterms:W3CDTF">2012-09-30T04:53:48Z</dcterms:created>
  <dcterms:modified xsi:type="dcterms:W3CDTF">2012-10-20T21:05:52Z</dcterms:modified>
</cp:coreProperties>
</file>